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Raleway"/>
      <p:regular r:id="rId72"/>
      <p:bold r:id="rId73"/>
      <p:italic r:id="rId74"/>
      <p:boldItalic r:id="rId75"/>
    </p:embeddedFont>
    <p:embeddedFont>
      <p:font typeface="Lato"/>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FEE13E-B8F4-4602-B662-C1C78BA98530}">
  <a:tblStyle styleId="{EFFEE13E-B8F4-4602-B662-C1C78BA9853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OpenSans-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aleway-bold.fntdata"/><Relationship Id="rId72" Type="http://schemas.openxmlformats.org/officeDocument/2006/relationships/font" Target="fonts/Raleway-regular.fntdata"/><Relationship Id="rId31" Type="http://schemas.openxmlformats.org/officeDocument/2006/relationships/slide" Target="slides/slide25.xml"/><Relationship Id="rId75" Type="http://schemas.openxmlformats.org/officeDocument/2006/relationships/font" Target="fonts/Raleway-boldItalic.fntdata"/><Relationship Id="rId30" Type="http://schemas.openxmlformats.org/officeDocument/2006/relationships/slide" Target="slides/slide24.xml"/><Relationship Id="rId74" Type="http://schemas.openxmlformats.org/officeDocument/2006/relationships/font" Target="fonts/Raleway-italic.fntdata"/><Relationship Id="rId33" Type="http://schemas.openxmlformats.org/officeDocument/2006/relationships/slide" Target="slides/slide27.xml"/><Relationship Id="rId77" Type="http://schemas.openxmlformats.org/officeDocument/2006/relationships/font" Target="fonts/Lato-bold.fntdata"/><Relationship Id="rId32" Type="http://schemas.openxmlformats.org/officeDocument/2006/relationships/slide" Target="slides/slide26.xml"/><Relationship Id="rId76" Type="http://schemas.openxmlformats.org/officeDocument/2006/relationships/font" Target="fonts/Lato-regular.fntdata"/><Relationship Id="rId35" Type="http://schemas.openxmlformats.org/officeDocument/2006/relationships/slide" Target="slides/slide29.xml"/><Relationship Id="rId79" Type="http://schemas.openxmlformats.org/officeDocument/2006/relationships/font" Target="fonts/Lato-boldItalic.fntdata"/><Relationship Id="rId34" Type="http://schemas.openxmlformats.org/officeDocument/2006/relationships/slide" Target="slides/slide28.xml"/><Relationship Id="rId78" Type="http://schemas.openxmlformats.org/officeDocument/2006/relationships/font" Target="fonts/Lato-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4608b0e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4608b0e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4608b0e7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4608b0e7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4608b0e7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4608b0e7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4608b0e7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4608b0e7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4608b0e7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4608b0e7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4608b0e7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4608b0e7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4608b0e7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4608b0e7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4608b0e7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4608b0e7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4608b0e7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4608b0e7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4608b0e7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4608b0e7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e4aa3dd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e4aa3dd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4608b0e7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4608b0e7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4608b0e7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4608b0e7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4608b0e77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4608b0e77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4608b0e7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4608b0e7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4608b0e7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4608b0e7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4608b0e77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4608b0e77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4608b0e77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4608b0e77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4608b0e7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4608b0e7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4608b0e7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4608b0e7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4608b0e7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4608b0e7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1580</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e4aa3dd1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e4aa3dd1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b4aef931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b4aef931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b4aef9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b4aef9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b4aef931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b4aef93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b4aef93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b4aef93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b4aef93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b4aef93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1573</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b4aef931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b4aef931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1573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b4aef931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b4aef931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1573</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b4aef931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b4aef931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b4aef9316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b4aef931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b4aef931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b4aef931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4608b0e7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4608b0e7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1512</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b4aef931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b4aef9316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3b4aef931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3b4aef9316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b4aef931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b4aef931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b4aef931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b4aef931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3b4aef9316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3b4aef931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b4aef9316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b4aef9316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b4aef931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b4aef931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b4aef931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b4aef931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4608b0e7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4608b0e7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3b4aef931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3b4aef931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4608b0e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4608b0e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3b4aef9316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3b4aef9316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3b4aef931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3b4aef931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b4aef9316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b4aef931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3b4aef931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3b4aef931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b4aef931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b4aef931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b4aef9316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b4aef9316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b4aef931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b4aef931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b4aef931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b4aef931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3b4aef9316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3b4aef9316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b4aef9316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b4aef9316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4608b0e7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4608b0e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b4aef931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b4aef931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b4aef931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b4aef931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3b4aef931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3b4aef931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b4aef9316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b4aef9316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3b4aef931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3b4aef931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b4aef931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3b4aef931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4608b0e7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4608b0e7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4608b0e7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4608b0e7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4608b0e7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4608b0e7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youtube.com/watch?v=i3AkTO9HLXo&amp;list=PLoD3ZpkiaA_pwMrAMlES6CGBnS1UBOVpk&amp;index=2&amp;t=16s" TargetMode="External"/><Relationship Id="rId4" Type="http://schemas.openxmlformats.org/officeDocument/2006/relationships/hyperlink" Target="https://www.youtube.com/watch?v=RWkHJnFj5r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youtube.com/watch?v=RWkHJnFj5rY"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1.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6</a:t>
            </a:r>
            <a:r>
              <a:rPr lang="en"/>
              <a:t>. Applications of AI</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2400">
                <a:solidFill>
                  <a:srgbClr val="695D46"/>
                </a:solidFill>
                <a:latin typeface="Open Sans"/>
                <a:ea typeface="Open Sans"/>
                <a:cs typeface="Open Sans"/>
                <a:sym typeface="Open Sans"/>
              </a:rPr>
              <a:t>Course Code: AFI 124</a:t>
            </a:r>
            <a:endParaRPr sz="24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N-Gram word Model</a:t>
            </a:r>
            <a:endParaRPr/>
          </a:p>
        </p:txBody>
      </p:sp>
      <p:sp>
        <p:nvSpPr>
          <p:cNvPr id="143" name="Google Shape;143;p22"/>
          <p:cNvSpPr txBox="1"/>
          <p:nvPr>
            <p:ph idx="1" type="body"/>
          </p:nvPr>
        </p:nvSpPr>
        <p:spPr>
          <a:xfrm>
            <a:off x="729450" y="2078875"/>
            <a:ext cx="7688700" cy="2970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The bag-of-words model has limitations. For example, the word “quarter” is common in both the and categories. But the four-word sequence “first quarter earnings report” is common only in and “fourth quarter touchdown passes” is common only in business and “fourth quarter touchdown passes” is common only in sports.</a:t>
            </a:r>
            <a:endParaRPr/>
          </a:p>
          <a:p>
            <a:pPr indent="0" lvl="0" marL="0" rtl="0" algn="l">
              <a:spcBef>
                <a:spcPts val="1200"/>
              </a:spcBef>
              <a:spcAft>
                <a:spcPts val="0"/>
              </a:spcAft>
              <a:buNone/>
            </a:pPr>
            <a:r>
              <a:rPr lang="en"/>
              <a:t>A sequence of written symbols of length is called an -gram, with special cases “</a:t>
            </a:r>
            <a:r>
              <a:rPr b="1" lang="en"/>
              <a:t>unigram</a:t>
            </a:r>
            <a:r>
              <a:rPr lang="en"/>
              <a:t>” for 1-gram, “</a:t>
            </a:r>
            <a:r>
              <a:rPr b="1" lang="en"/>
              <a:t>bigram</a:t>
            </a:r>
            <a:r>
              <a:rPr lang="en"/>
              <a:t>” for 2-gram, and “</a:t>
            </a:r>
            <a:r>
              <a:rPr b="1" lang="en"/>
              <a:t>trigram</a:t>
            </a:r>
            <a:r>
              <a:rPr lang="en"/>
              <a:t>” for 3-gram. </a:t>
            </a:r>
            <a:endParaRPr/>
          </a:p>
          <a:p>
            <a:pPr indent="0" lvl="0" marL="0" rtl="0" algn="l">
              <a:spcBef>
                <a:spcPts val="1200"/>
              </a:spcBef>
              <a:spcAft>
                <a:spcPts val="0"/>
              </a:spcAft>
              <a:buNone/>
            </a:pPr>
            <a:r>
              <a:rPr b="1" lang="en"/>
              <a:t>N-gram models work well for:</a:t>
            </a:r>
            <a:endParaRPr b="1"/>
          </a:p>
          <a:p>
            <a:pPr indent="-304958" lvl="0" marL="457200" rtl="0" algn="l">
              <a:spcBef>
                <a:spcPts val="1200"/>
              </a:spcBef>
              <a:spcAft>
                <a:spcPts val="0"/>
              </a:spcAft>
              <a:buSzPct val="100000"/>
              <a:buChar char="●"/>
            </a:pPr>
            <a:r>
              <a:rPr lang="en"/>
              <a:t>classifying newspaper sections</a:t>
            </a:r>
            <a:endParaRPr/>
          </a:p>
          <a:p>
            <a:pPr indent="-304958" lvl="0" marL="457200" rtl="0" algn="l">
              <a:spcBef>
                <a:spcPts val="0"/>
              </a:spcBef>
              <a:spcAft>
                <a:spcPts val="0"/>
              </a:spcAft>
              <a:buSzPct val="100000"/>
              <a:buChar char="●"/>
            </a:pPr>
            <a:r>
              <a:rPr lang="en"/>
              <a:t>spam detection (distinguishing spam email from non-spam)</a:t>
            </a:r>
            <a:endParaRPr/>
          </a:p>
          <a:p>
            <a:pPr indent="-304958" lvl="0" marL="457200" rtl="0" algn="l">
              <a:spcBef>
                <a:spcPts val="0"/>
              </a:spcBef>
              <a:spcAft>
                <a:spcPts val="0"/>
              </a:spcAft>
              <a:buSzPct val="100000"/>
              <a:buChar char="●"/>
            </a:pPr>
            <a:r>
              <a:rPr lang="en"/>
              <a:t>sentiment analysis </a:t>
            </a:r>
            <a:endParaRPr/>
          </a:p>
          <a:p>
            <a:pPr indent="-304958" lvl="0" marL="457200" rtl="0" algn="l">
              <a:spcBef>
                <a:spcPts val="0"/>
              </a:spcBef>
              <a:spcAft>
                <a:spcPts val="0"/>
              </a:spcAft>
              <a:buSzPct val="100000"/>
              <a:buChar char="●"/>
            </a:pPr>
            <a:r>
              <a:rPr lang="en"/>
              <a:t>classifying a movie reviews</a:t>
            </a:r>
            <a:endParaRPr/>
          </a:p>
          <a:p>
            <a:pPr indent="-304958" lvl="0" marL="457200" rtl="0" algn="l">
              <a:spcBef>
                <a:spcPts val="0"/>
              </a:spcBef>
              <a:spcAft>
                <a:spcPts val="0"/>
              </a:spcAft>
              <a:buSzPct val="100000"/>
              <a:buChar char="●"/>
            </a:pPr>
            <a:r>
              <a:rPr lang="en"/>
              <a:t>product review as positive or negative) </a:t>
            </a:r>
            <a:endParaRPr/>
          </a:p>
          <a:p>
            <a:pPr indent="-304958" lvl="0" marL="457200" rtl="0" algn="l">
              <a:spcBef>
                <a:spcPts val="0"/>
              </a:spcBef>
              <a:spcAft>
                <a:spcPts val="0"/>
              </a:spcAft>
              <a:buSzPct val="100000"/>
              <a:buChar char="●"/>
            </a:pPr>
            <a:r>
              <a:rPr lang="en"/>
              <a:t>author attribution (Hemingway has a different style and vocabulary than Faulkner or Shakespeare).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N-Gram Model</a:t>
            </a:r>
            <a:endParaRPr/>
          </a:p>
        </p:txBody>
      </p:sp>
      <p:sp>
        <p:nvSpPr>
          <p:cNvPr id="149" name="Google Shape;149;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 "John likes",    "likes to",    "to watch",    "watch movies",    "Mary likes",    "likes movies",    "movies too",]</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727650" y="59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N-Gram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p24"/>
          <p:cNvSpPr txBox="1"/>
          <p:nvPr>
            <p:ph idx="1" type="body"/>
          </p:nvPr>
        </p:nvSpPr>
        <p:spPr>
          <a:xfrm>
            <a:off x="727650" y="1251400"/>
            <a:ext cx="7688700" cy="396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1050">
                <a:solidFill>
                  <a:srgbClr val="000000"/>
                </a:solidFill>
                <a:highlight>
                  <a:srgbClr val="F8F9FA"/>
                </a:highlight>
                <a:latin typeface="Courier New"/>
                <a:ea typeface="Courier New"/>
                <a:cs typeface="Courier New"/>
                <a:sym typeface="Courier New"/>
              </a:rPr>
              <a:t>Taking the same</a:t>
            </a:r>
            <a:r>
              <a:rPr lang="en" sz="1050">
                <a:solidFill>
                  <a:srgbClr val="000000"/>
                </a:solidFill>
                <a:highlight>
                  <a:srgbClr val="F8F9FA"/>
                </a:highlight>
                <a:latin typeface="Courier New"/>
                <a:ea typeface="Courier New"/>
                <a:cs typeface="Courier New"/>
                <a:sym typeface="Courier New"/>
              </a:rPr>
              <a:t> 2 text document:</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Courier New"/>
                <a:ea typeface="Courier New"/>
                <a:cs typeface="Courier New"/>
                <a:sym typeface="Courier New"/>
              </a:rPr>
              <a:t>Doc1: John likes to watch movies. Mary likes movies too.</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Doc2: Mary also likes to watch football games.</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202122"/>
                </a:solidFill>
                <a:highlight>
                  <a:srgbClr val="FFFFFF"/>
                </a:highlight>
                <a:latin typeface="Arial"/>
                <a:ea typeface="Arial"/>
                <a:cs typeface="Arial"/>
                <a:sym typeface="Arial"/>
              </a:rPr>
              <a:t>Based on these two text documents, a list is constructed as follows for each document using bigrams:</a:t>
            </a:r>
            <a:endParaRPr sz="1050">
              <a:solidFill>
                <a:srgbClr val="202122"/>
              </a:solidFill>
              <a:highlight>
                <a:srgbClr val="FFFFFF"/>
              </a:highlight>
              <a:latin typeface="Arial"/>
              <a:ea typeface="Arial"/>
              <a:cs typeface="Arial"/>
              <a:sym typeface="Arial"/>
            </a:endParaRPr>
          </a:p>
          <a:p>
            <a:pPr indent="0" lvl="0" marL="0" rtl="0" algn="l">
              <a:spcBef>
                <a:spcPts val="500"/>
              </a:spcBef>
              <a:spcAft>
                <a:spcPts val="0"/>
              </a:spcAft>
              <a:buNone/>
            </a:pPr>
            <a:r>
              <a:rPr lang="en" sz="1050">
                <a:solidFill>
                  <a:srgbClr val="BA2121"/>
                </a:solidFill>
                <a:highlight>
                  <a:srgbClr val="F8F9FA"/>
                </a:highlight>
                <a:latin typeface="Courier New"/>
                <a:ea typeface="Courier New"/>
                <a:cs typeface="Courier New"/>
                <a:sym typeface="Courier New"/>
              </a:rPr>
              <a:t>"John</a:t>
            </a:r>
            <a:r>
              <a:rPr lang="en" sz="1050">
                <a:solidFill>
                  <a:srgbClr val="000000"/>
                </a:solidFill>
                <a:highlight>
                  <a:srgbClr val="F8F9FA"/>
                </a:highlight>
                <a:latin typeface="Courier New"/>
                <a:ea typeface="Courier New"/>
                <a:cs typeface="Courier New"/>
                <a:sym typeface="Courier New"/>
              </a:rPr>
              <a:t> </a:t>
            </a:r>
            <a:r>
              <a:rPr lang="en" sz="1050">
                <a:solidFill>
                  <a:srgbClr val="BA2121"/>
                </a:solidFill>
                <a:highlight>
                  <a:srgbClr val="F8F9FA"/>
                </a:highlight>
                <a:latin typeface="Courier New"/>
                <a:ea typeface="Courier New"/>
                <a:cs typeface="Courier New"/>
                <a:sym typeface="Courier New"/>
              </a:rPr>
              <a:t>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 to"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 watch"</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 movies"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"Mary 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 movies"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"movie too"</a:t>
            </a:r>
            <a:br>
              <a:rPr lang="en" sz="1050">
                <a:solidFill>
                  <a:srgbClr val="000000"/>
                </a:solidFill>
                <a:highlight>
                  <a:srgbClr val="F8F9FA"/>
                </a:highlight>
                <a:latin typeface="Courier New"/>
                <a:ea typeface="Courier New"/>
                <a:cs typeface="Courier New"/>
                <a:sym typeface="Courier New"/>
              </a:rPr>
            </a:br>
            <a:r>
              <a:rPr lang="en" sz="1050">
                <a:solidFill>
                  <a:srgbClr val="BA2121"/>
                </a:solidFill>
                <a:highlight>
                  <a:srgbClr val="F8F9FA"/>
                </a:highlight>
                <a:latin typeface="Courier New"/>
                <a:ea typeface="Courier New"/>
                <a:cs typeface="Courier New"/>
                <a:sym typeface="Courier New"/>
              </a:rPr>
              <a:t>"Mary also"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"also 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 to"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 watch"</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 football"</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"football games"</a:t>
            </a:r>
            <a:endParaRPr sz="1050">
              <a:solidFill>
                <a:srgbClr val="BA2121"/>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Arial"/>
                <a:ea typeface="Arial"/>
                <a:cs typeface="Arial"/>
                <a:sym typeface="Arial"/>
              </a:rPr>
              <a:t>Forming a Count Dictionary</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BoW1 </a:t>
            </a:r>
            <a:r>
              <a:rPr lang="en" sz="1050">
                <a:solidFill>
                  <a:srgbClr val="666666"/>
                </a:solidFill>
                <a:highlight>
                  <a:srgbClr val="F8F9FA"/>
                </a:highlight>
                <a:latin typeface="Courier New"/>
                <a:ea typeface="Courier New"/>
                <a:cs typeface="Courier New"/>
                <a:sym typeface="Courier New"/>
              </a:rPr>
              <a:t>=</a:t>
            </a:r>
            <a:r>
              <a:rPr lang="en" sz="1050">
                <a:solidFill>
                  <a:srgbClr val="000000"/>
                </a:solidFill>
                <a:highlight>
                  <a:srgbClr val="F8F9FA"/>
                </a:highlight>
                <a:latin typeface="Courier New"/>
                <a:ea typeface="Courier New"/>
                <a:cs typeface="Courier New"/>
                <a:sym typeface="Courier New"/>
              </a:rPr>
              <a:t> </a:t>
            </a:r>
            <a:r>
              <a:rPr lang="en" sz="1050">
                <a:solidFill>
                  <a:srgbClr val="000000"/>
                </a:solidFill>
                <a:highlight>
                  <a:srgbClr val="F8F9FA"/>
                </a:highlight>
                <a:latin typeface="Courier New"/>
                <a:ea typeface="Courier New"/>
                <a:cs typeface="Courier New"/>
                <a:sym typeface="Courier New"/>
              </a:rPr>
              <a:t>{"John likes":1, "likes to":1, "to watch":1, "watch movies":1, “Mary likes":1, "likes movies":1, "movies too":1,  “Mary also”:0, “also likes":0, "watch football":0, "football games":0}</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BoW2 </a:t>
            </a:r>
            <a:r>
              <a:rPr lang="en" sz="1050">
                <a:solidFill>
                  <a:srgbClr val="666666"/>
                </a:solidFill>
                <a:highlight>
                  <a:srgbClr val="F8F9FA"/>
                </a:highlight>
                <a:latin typeface="Courier New"/>
                <a:ea typeface="Courier New"/>
                <a:cs typeface="Courier New"/>
                <a:sym typeface="Courier New"/>
              </a:rPr>
              <a:t>=</a:t>
            </a:r>
            <a:r>
              <a:rPr lang="en" sz="1050">
                <a:solidFill>
                  <a:srgbClr val="000000"/>
                </a:solidFill>
                <a:highlight>
                  <a:srgbClr val="F8F9FA"/>
                </a:highlight>
                <a:latin typeface="Courier New"/>
                <a:ea typeface="Courier New"/>
                <a:cs typeface="Courier New"/>
                <a:sym typeface="Courier New"/>
              </a:rPr>
              <a:t> {</a:t>
            </a:r>
            <a:r>
              <a:rPr lang="en" sz="1050">
                <a:solidFill>
                  <a:srgbClr val="000000"/>
                </a:solidFill>
                <a:highlight>
                  <a:srgbClr val="F8F9FA"/>
                </a:highlight>
                <a:latin typeface="Courier New"/>
                <a:ea typeface="Courier New"/>
                <a:cs typeface="Courier New"/>
                <a:sym typeface="Courier New"/>
              </a:rPr>
              <a:t>"Mary also":1,"also likes":1,"likes to":1,"to watch":1,"watch football":1,"football games":1}</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Arial"/>
                <a:ea typeface="Arial"/>
                <a:cs typeface="Arial"/>
                <a:sym typeface="Arial"/>
              </a:rPr>
              <a:t>Get list of unique words</a:t>
            </a:r>
            <a:br>
              <a:rPr lang="en" sz="1050">
                <a:solidFill>
                  <a:srgbClr val="000000"/>
                </a:solidFill>
                <a:highlight>
                  <a:srgbClr val="F8F9FA"/>
                </a:highlight>
                <a:latin typeface="Arial"/>
                <a:ea typeface="Arial"/>
                <a:cs typeface="Arial"/>
                <a:sym typeface="Arial"/>
              </a:rPr>
            </a:br>
            <a:r>
              <a:rPr lang="en"/>
              <a:t>[ "John likes",    "likes to",    "to watch",    "watch movies",    “"Mary likes",    "likes movies",    "movies too",  “Mary also”, “also likes", "watch football", "football games"]</a:t>
            </a:r>
            <a:endParaRPr sz="1050">
              <a:solidFill>
                <a:srgbClr val="4D5156"/>
              </a:solidFill>
              <a:highlight>
                <a:srgbClr val="F8F9FA"/>
              </a:highlight>
              <a:latin typeface="Arial"/>
              <a:ea typeface="Arial"/>
              <a:cs typeface="Arial"/>
              <a:sym typeface="Arial"/>
            </a:endParaRPr>
          </a:p>
          <a:p>
            <a:pPr indent="0" lvl="0" marL="0" rtl="0" algn="l">
              <a:spcBef>
                <a:spcPts val="1200"/>
              </a:spcBef>
              <a:spcAft>
                <a:spcPts val="0"/>
              </a:spcAft>
              <a:buNone/>
            </a:pPr>
            <a:r>
              <a:rPr lang="en" sz="1050">
                <a:solidFill>
                  <a:srgbClr val="222222"/>
                </a:solidFill>
                <a:highlight>
                  <a:srgbClr val="F8F9FA"/>
                </a:highlight>
                <a:latin typeface="Arial"/>
                <a:ea typeface="Arial"/>
                <a:cs typeface="Arial"/>
                <a:sym typeface="Arial"/>
              </a:rPr>
              <a:t>Form a Matrices</a:t>
            </a:r>
            <a:br>
              <a:rPr lang="en" sz="1050">
                <a:solidFill>
                  <a:srgbClr val="222222"/>
                </a:solidFill>
                <a:highlight>
                  <a:srgbClr val="F8F9FA"/>
                </a:highlight>
                <a:latin typeface="Arial"/>
                <a:ea typeface="Arial"/>
                <a:cs typeface="Arial"/>
                <a:sym typeface="Arial"/>
              </a:rPr>
            </a:b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1200"/>
              </a:spcAft>
              <a:buNone/>
            </a:pPr>
            <a:r>
              <a:rPr lang="en" sz="1050">
                <a:solidFill>
                  <a:srgbClr val="222222"/>
                </a:solidFill>
                <a:highlight>
                  <a:srgbClr val="F8F9FA"/>
                </a:highlight>
                <a:latin typeface="Courier New"/>
                <a:ea typeface="Courier New"/>
                <a:cs typeface="Courier New"/>
                <a:sym typeface="Courier New"/>
              </a:rPr>
              <a:t>So, Vector generated are:</a:t>
            </a:r>
            <a:br>
              <a:rPr lang="en" sz="1050">
                <a:solidFill>
                  <a:srgbClr val="222222"/>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Vec1 =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0,0</a:t>
            </a:r>
            <a:r>
              <a:rPr lang="en" sz="1050">
                <a:solidFill>
                  <a:srgbClr val="000000"/>
                </a:solidFill>
                <a:highlight>
                  <a:srgbClr val="F8F9FA"/>
                </a:highlight>
                <a:latin typeface="Courier New"/>
                <a:ea typeface="Courier New"/>
                <a:cs typeface="Courier New"/>
                <a:sym typeface="Courier New"/>
              </a:rPr>
              <a:t>]</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Vec2 =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1,1</a:t>
            </a:r>
            <a:r>
              <a:rPr lang="en" sz="1050">
                <a:solidFill>
                  <a:srgbClr val="000000"/>
                </a:solidFill>
                <a:highlight>
                  <a:srgbClr val="F8F9FA"/>
                </a:highlight>
                <a:latin typeface="Courier New"/>
                <a:ea typeface="Courier New"/>
                <a:cs typeface="Courier New"/>
                <a:sym typeface="Courier New"/>
              </a:rPr>
              <a:t>]</a:t>
            </a:r>
            <a:endParaRPr/>
          </a:p>
        </p:txBody>
      </p:sp>
      <p:graphicFrame>
        <p:nvGraphicFramePr>
          <p:cNvPr id="156" name="Google Shape;156;p24"/>
          <p:cNvGraphicFramePr/>
          <p:nvPr/>
        </p:nvGraphicFramePr>
        <p:xfrm>
          <a:off x="811650" y="3746980"/>
          <a:ext cx="3000000" cy="3000000"/>
        </p:xfrm>
        <a:graphic>
          <a:graphicData uri="http://schemas.openxmlformats.org/drawingml/2006/table">
            <a:tbl>
              <a:tblPr>
                <a:noFill/>
                <a:tableStyleId>{EFFEE13E-B8F4-4602-B662-C1C78BA98530}</a:tableStyleId>
              </a:tblPr>
              <a:tblGrid>
                <a:gridCol w="633725"/>
                <a:gridCol w="633725"/>
                <a:gridCol w="633725"/>
                <a:gridCol w="633725"/>
                <a:gridCol w="633725"/>
                <a:gridCol w="633725"/>
                <a:gridCol w="633725"/>
                <a:gridCol w="633725"/>
                <a:gridCol w="633725"/>
                <a:gridCol w="633725"/>
                <a:gridCol w="633725"/>
                <a:gridCol w="633725"/>
              </a:tblGrid>
              <a:tr h="367575">
                <a:tc>
                  <a:txBody>
                    <a:bodyPr/>
                    <a:lstStyle/>
                    <a:p>
                      <a:pPr indent="0" lvl="0" marL="0" rtl="0" algn="l">
                        <a:spcBef>
                          <a:spcPts val="0"/>
                        </a:spcBef>
                        <a:spcAft>
                          <a:spcPts val="0"/>
                        </a:spcAft>
                        <a:buNone/>
                      </a:pPr>
                      <a:r>
                        <a:rPr lang="en" sz="700"/>
                        <a:t>words</a:t>
                      </a:r>
                      <a:endParaRPr sz="700"/>
                    </a:p>
                  </a:txBody>
                  <a:tcPr marT="91425" marB="91425" marR="91425" marL="91425"/>
                </a:tc>
                <a:tc>
                  <a:txBody>
                    <a:bodyPr/>
                    <a:lstStyle/>
                    <a:p>
                      <a:pPr indent="0" lvl="0" marL="0" rtl="0" algn="l">
                        <a:spcBef>
                          <a:spcPts val="0"/>
                        </a:spcBef>
                        <a:spcAft>
                          <a:spcPts val="0"/>
                        </a:spcAft>
                        <a:buNone/>
                      </a:pPr>
                      <a:r>
                        <a:rPr b="1" lang="en" sz="700"/>
                        <a:t>John likes</a:t>
                      </a:r>
                      <a:endParaRPr b="1" sz="700"/>
                    </a:p>
                  </a:txBody>
                  <a:tcPr marT="91425" marB="91425" marR="91425" marL="91425"/>
                </a:tc>
                <a:tc>
                  <a:txBody>
                    <a:bodyPr/>
                    <a:lstStyle/>
                    <a:p>
                      <a:pPr indent="0" lvl="0" marL="0" rtl="0" algn="l">
                        <a:spcBef>
                          <a:spcPts val="0"/>
                        </a:spcBef>
                        <a:spcAft>
                          <a:spcPts val="0"/>
                        </a:spcAft>
                        <a:buNone/>
                      </a:pPr>
                      <a:r>
                        <a:rPr b="1" lang="en" sz="700"/>
                        <a:t>L</a:t>
                      </a:r>
                      <a:r>
                        <a:rPr b="1" lang="en" sz="700"/>
                        <a:t>ikes to</a:t>
                      </a:r>
                      <a:endParaRPr b="1" sz="700"/>
                    </a:p>
                  </a:txBody>
                  <a:tcPr marT="91425" marB="91425" marR="91425" marL="91425"/>
                </a:tc>
                <a:tc>
                  <a:txBody>
                    <a:bodyPr/>
                    <a:lstStyle/>
                    <a:p>
                      <a:pPr indent="0" lvl="0" marL="0" rtl="0" algn="l">
                        <a:spcBef>
                          <a:spcPts val="0"/>
                        </a:spcBef>
                        <a:spcAft>
                          <a:spcPts val="0"/>
                        </a:spcAft>
                        <a:buNone/>
                      </a:pPr>
                      <a:r>
                        <a:rPr b="1" lang="en" sz="700"/>
                        <a:t>T</a:t>
                      </a:r>
                      <a:r>
                        <a:rPr b="1" lang="en" sz="700"/>
                        <a:t>o watch</a:t>
                      </a:r>
                      <a:endParaRPr b="1" sz="700"/>
                    </a:p>
                  </a:txBody>
                  <a:tcPr marT="91425" marB="91425" marR="91425" marL="91425"/>
                </a:tc>
                <a:tc>
                  <a:txBody>
                    <a:bodyPr/>
                    <a:lstStyle/>
                    <a:p>
                      <a:pPr indent="0" lvl="0" marL="0" rtl="0" algn="l">
                        <a:spcBef>
                          <a:spcPts val="0"/>
                        </a:spcBef>
                        <a:spcAft>
                          <a:spcPts val="0"/>
                        </a:spcAft>
                        <a:buNone/>
                      </a:pPr>
                      <a:r>
                        <a:rPr b="1" lang="en" sz="700"/>
                        <a:t>watch movies</a:t>
                      </a:r>
                      <a:endParaRPr b="1" sz="700"/>
                    </a:p>
                  </a:txBody>
                  <a:tcPr marT="91425" marB="91425" marR="91425" marL="91425"/>
                </a:tc>
                <a:tc>
                  <a:txBody>
                    <a:bodyPr/>
                    <a:lstStyle/>
                    <a:p>
                      <a:pPr indent="0" lvl="0" marL="0" rtl="0" algn="l">
                        <a:spcBef>
                          <a:spcPts val="0"/>
                        </a:spcBef>
                        <a:spcAft>
                          <a:spcPts val="0"/>
                        </a:spcAft>
                        <a:buNone/>
                      </a:pPr>
                      <a:r>
                        <a:rPr b="1" lang="en" sz="700"/>
                        <a:t>Mary likes</a:t>
                      </a:r>
                      <a:endParaRPr b="1" sz="700"/>
                    </a:p>
                  </a:txBody>
                  <a:tcPr marT="91425" marB="91425" marR="91425" marL="91425"/>
                </a:tc>
                <a:tc>
                  <a:txBody>
                    <a:bodyPr/>
                    <a:lstStyle/>
                    <a:p>
                      <a:pPr indent="0" lvl="0" marL="0" rtl="0" algn="l">
                        <a:spcBef>
                          <a:spcPts val="0"/>
                        </a:spcBef>
                        <a:spcAft>
                          <a:spcPts val="0"/>
                        </a:spcAft>
                        <a:buNone/>
                      </a:pPr>
                      <a:r>
                        <a:rPr b="1" lang="en" sz="700"/>
                        <a:t>Likes movies</a:t>
                      </a:r>
                      <a:endParaRPr b="1" sz="700"/>
                    </a:p>
                  </a:txBody>
                  <a:tcPr marT="91425" marB="91425" marR="91425" marL="91425"/>
                </a:tc>
                <a:tc>
                  <a:txBody>
                    <a:bodyPr/>
                    <a:lstStyle/>
                    <a:p>
                      <a:pPr indent="0" lvl="0" marL="0" rtl="0" algn="l">
                        <a:spcBef>
                          <a:spcPts val="0"/>
                        </a:spcBef>
                        <a:spcAft>
                          <a:spcPts val="0"/>
                        </a:spcAft>
                        <a:buNone/>
                      </a:pPr>
                      <a:r>
                        <a:rPr b="1" lang="en" sz="700"/>
                        <a:t>Movies too</a:t>
                      </a:r>
                      <a:endParaRPr b="1" sz="700"/>
                    </a:p>
                  </a:txBody>
                  <a:tcPr marT="91425" marB="91425" marR="91425" marL="91425"/>
                </a:tc>
                <a:tc>
                  <a:txBody>
                    <a:bodyPr/>
                    <a:lstStyle/>
                    <a:p>
                      <a:pPr indent="0" lvl="0" marL="0" rtl="0" algn="l">
                        <a:spcBef>
                          <a:spcPts val="0"/>
                        </a:spcBef>
                        <a:spcAft>
                          <a:spcPts val="0"/>
                        </a:spcAft>
                        <a:buNone/>
                      </a:pPr>
                      <a:r>
                        <a:rPr b="1" lang="en" sz="700"/>
                        <a:t>Mary also</a:t>
                      </a:r>
                      <a:endParaRPr b="1" sz="700"/>
                    </a:p>
                  </a:txBody>
                  <a:tcPr marT="91425" marB="91425" marR="91425" marL="91425"/>
                </a:tc>
                <a:tc>
                  <a:txBody>
                    <a:bodyPr/>
                    <a:lstStyle/>
                    <a:p>
                      <a:pPr indent="0" lvl="0" marL="0" rtl="0" algn="l">
                        <a:spcBef>
                          <a:spcPts val="0"/>
                        </a:spcBef>
                        <a:spcAft>
                          <a:spcPts val="0"/>
                        </a:spcAft>
                        <a:buNone/>
                      </a:pPr>
                      <a:r>
                        <a:rPr b="1" lang="en" sz="700"/>
                        <a:t>Also likes</a:t>
                      </a:r>
                      <a:endParaRPr b="1" sz="700"/>
                    </a:p>
                  </a:txBody>
                  <a:tcPr marT="91425" marB="91425" marR="91425" marL="91425"/>
                </a:tc>
                <a:tc>
                  <a:txBody>
                    <a:bodyPr/>
                    <a:lstStyle/>
                    <a:p>
                      <a:pPr indent="0" lvl="0" marL="0" rtl="0" algn="l">
                        <a:spcBef>
                          <a:spcPts val="0"/>
                        </a:spcBef>
                        <a:spcAft>
                          <a:spcPts val="0"/>
                        </a:spcAft>
                        <a:buNone/>
                      </a:pPr>
                      <a:r>
                        <a:rPr b="1" lang="en" sz="700"/>
                        <a:t>Watch football</a:t>
                      </a:r>
                      <a:endParaRPr b="1" sz="700"/>
                    </a:p>
                  </a:txBody>
                  <a:tcPr marT="91425" marB="91425" marR="91425" marL="91425"/>
                </a:tc>
                <a:tc>
                  <a:txBody>
                    <a:bodyPr/>
                    <a:lstStyle/>
                    <a:p>
                      <a:pPr indent="0" lvl="0" marL="0" rtl="0" algn="l">
                        <a:spcBef>
                          <a:spcPts val="0"/>
                        </a:spcBef>
                        <a:spcAft>
                          <a:spcPts val="0"/>
                        </a:spcAft>
                        <a:buNone/>
                      </a:pPr>
                      <a:r>
                        <a:rPr b="1" lang="en" sz="700"/>
                        <a:t>Football games</a:t>
                      </a:r>
                      <a:endParaRPr b="1" sz="700"/>
                    </a:p>
                  </a:txBody>
                  <a:tcPr marT="91425" marB="91425" marR="91425" marL="91425"/>
                </a:tc>
              </a:tr>
              <a:tr h="268600">
                <a:tc>
                  <a:txBody>
                    <a:bodyPr/>
                    <a:lstStyle/>
                    <a:p>
                      <a:pPr indent="0" lvl="0" marL="0" rtl="0" algn="l">
                        <a:spcBef>
                          <a:spcPts val="0"/>
                        </a:spcBef>
                        <a:spcAft>
                          <a:spcPts val="0"/>
                        </a:spcAft>
                        <a:buNone/>
                      </a:pPr>
                      <a:r>
                        <a:rPr lang="en" sz="700"/>
                        <a:t>Doc1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r>
              <a:tr h="268600">
                <a:tc>
                  <a:txBody>
                    <a:bodyPr/>
                    <a:lstStyle/>
                    <a:p>
                      <a:pPr indent="0" lvl="0" marL="0" rtl="0" algn="l">
                        <a:spcBef>
                          <a:spcPts val="0"/>
                        </a:spcBef>
                        <a:spcAft>
                          <a:spcPts val="0"/>
                        </a:spcAft>
                        <a:buNone/>
                      </a:pPr>
                      <a:r>
                        <a:rPr lang="en" sz="700"/>
                        <a:t>Doc2</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300">
                <a:solidFill>
                  <a:srgbClr val="000000"/>
                </a:solidFill>
              </a:rPr>
              <a:t>Part-of-speech (POS) tagging </a:t>
            </a:r>
            <a:endParaRPr sz="2300"/>
          </a:p>
        </p:txBody>
      </p:sp>
      <p:sp>
        <p:nvSpPr>
          <p:cNvPr id="162" name="Google Shape;162;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One basic way to categorize words is by their part of speech (POS), also called </a:t>
            </a:r>
            <a:r>
              <a:rPr lang="en" sz="1100" u="sng"/>
              <a:t>lexical category</a:t>
            </a:r>
            <a:r>
              <a:rPr lang="en" sz="1100"/>
              <a:t> or tag: noun, verb, adjective, and so on.</a:t>
            </a:r>
            <a:br>
              <a:rPr lang="en" sz="1100"/>
            </a:br>
            <a:endParaRPr sz="1100"/>
          </a:p>
          <a:p>
            <a:pPr indent="-298450" lvl="0" marL="457200" rtl="0" algn="l">
              <a:spcBef>
                <a:spcPts val="0"/>
              </a:spcBef>
              <a:spcAft>
                <a:spcPts val="0"/>
              </a:spcAft>
              <a:buSzPts val="1100"/>
              <a:buChar char="●"/>
            </a:pPr>
            <a:r>
              <a:rPr lang="en" sz="1100" u="sng"/>
              <a:t>Penn Treebank</a:t>
            </a:r>
            <a:r>
              <a:rPr lang="en" sz="1100"/>
              <a:t>, a corpus of over three million words of text annotated with part-of-speech tags.</a:t>
            </a:r>
            <a:br>
              <a:rPr lang="en" sz="1100"/>
            </a:br>
            <a:r>
              <a:rPr b="1" lang="en" sz="1100"/>
              <a:t>Example of POS Tags</a:t>
            </a:r>
            <a:r>
              <a:rPr lang="en" sz="1100"/>
              <a:t>:</a:t>
            </a:r>
            <a:endParaRPr sz="1100"/>
          </a:p>
          <a:p>
            <a:pPr indent="0" lvl="0" marL="0" rtl="0" algn="l">
              <a:spcBef>
                <a:spcPts val="1200"/>
              </a:spcBef>
              <a:spcAft>
                <a:spcPts val="0"/>
              </a:spcAft>
              <a:buNone/>
            </a:pPr>
            <a:r>
              <a:t/>
            </a:r>
            <a:endParaRPr sz="1100"/>
          </a:p>
          <a:p>
            <a:pPr indent="-298450" lvl="0" marL="457200" rtl="0" algn="l">
              <a:spcBef>
                <a:spcPts val="1200"/>
              </a:spcBef>
              <a:spcAft>
                <a:spcPts val="0"/>
              </a:spcAft>
              <a:buSzPts val="1100"/>
              <a:buChar char="●"/>
            </a:pPr>
            <a:r>
              <a:rPr lang="en" sz="1100"/>
              <a:t>The task of assigning a part of speech to each word in a sentence is called </a:t>
            </a:r>
            <a:r>
              <a:rPr lang="en" sz="1100" u="sng"/>
              <a:t>part-of-speech tagging</a:t>
            </a:r>
            <a:endParaRPr sz="1100" u="sng"/>
          </a:p>
        </p:txBody>
      </p:sp>
      <p:pic>
        <p:nvPicPr>
          <p:cNvPr id="163" name="Google Shape;163;p25"/>
          <p:cNvPicPr preferRelativeResize="0"/>
          <p:nvPr/>
        </p:nvPicPr>
        <p:blipFill>
          <a:blip r:embed="rId3">
            <a:alphaModFix/>
          </a:blip>
          <a:stretch>
            <a:fillRect/>
          </a:stretch>
        </p:blipFill>
        <p:spPr>
          <a:xfrm>
            <a:off x="1280775" y="2926300"/>
            <a:ext cx="6010275"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541375" y="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Tags</a:t>
            </a:r>
            <a:endParaRPr/>
          </a:p>
        </p:txBody>
      </p:sp>
      <p:pic>
        <p:nvPicPr>
          <p:cNvPr id="169" name="Google Shape;169;p26"/>
          <p:cNvPicPr preferRelativeResize="0"/>
          <p:nvPr/>
        </p:nvPicPr>
        <p:blipFill rotWithShape="1">
          <a:blip r:embed="rId3">
            <a:alphaModFix/>
          </a:blip>
          <a:srcRect b="-989" l="-11850" r="11849" t="990"/>
          <a:stretch/>
        </p:blipFill>
        <p:spPr>
          <a:xfrm>
            <a:off x="606849" y="451925"/>
            <a:ext cx="5712050" cy="4738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a:t>
            </a:r>
            <a:endParaRPr/>
          </a:p>
        </p:txBody>
      </p:sp>
      <p:sp>
        <p:nvSpPr>
          <p:cNvPr id="175" name="Google Shape;175;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Predicts the next state based on the current state. </a:t>
            </a:r>
            <a:endParaRPr/>
          </a:p>
          <a:p>
            <a:pPr indent="-304958" lvl="0" marL="457200" rtl="0" algn="l">
              <a:spcBef>
                <a:spcPts val="0"/>
              </a:spcBef>
              <a:spcAft>
                <a:spcPts val="0"/>
              </a:spcAft>
              <a:buSzPct val="100000"/>
              <a:buChar char="●"/>
            </a:pPr>
            <a:r>
              <a:rPr lang="en"/>
              <a:t>HMM uses Markov Chain.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Markov Chain: </a:t>
            </a:r>
            <a:r>
              <a:rPr lang="en" u="sng">
                <a:solidFill>
                  <a:schemeClr val="hlink"/>
                </a:solidFill>
                <a:hlinkClick r:id="rId3"/>
              </a:rPr>
              <a:t>https://www.youtube.com/watch?v=i3AkTO9HLXo&amp;list=PLoD3ZpkiaA_pwMrAMlES6CGBnS1UBOVpk&amp;index=2&amp;t=16s</a:t>
            </a:r>
            <a:r>
              <a:rPr lang="en"/>
              <a:t> </a:t>
            </a:r>
            <a:endParaRPr/>
          </a:p>
          <a:p>
            <a:pPr indent="0" lvl="0" marL="0" rtl="0" algn="l">
              <a:spcBef>
                <a:spcPts val="1200"/>
              </a:spcBef>
              <a:spcAft>
                <a:spcPts val="1200"/>
              </a:spcAft>
              <a:buNone/>
            </a:pPr>
            <a:r>
              <a:rPr lang="en"/>
              <a:t>HMM</a:t>
            </a:r>
            <a:r>
              <a:rPr lang="en"/>
              <a:t>: </a:t>
            </a:r>
            <a:r>
              <a:rPr lang="en" u="sng">
                <a:solidFill>
                  <a:schemeClr val="accent5"/>
                </a:solidFill>
                <a:hlinkClick r:id="rId4">
                  <a:extLst>
                    <a:ext uri="{A12FA001-AC4F-418D-AE19-62706E023703}">
                      <ahyp:hlinkClr val="tx"/>
                    </a:ext>
                  </a:extLst>
                </a:hlinkClick>
              </a:rPr>
              <a:t>https://www.youtube.com/watch?v=RWkHJnFj5rY</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727650" y="105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Markov Chain Example</a:t>
            </a:r>
            <a:endParaRPr/>
          </a:p>
        </p:txBody>
      </p:sp>
      <p:sp>
        <p:nvSpPr>
          <p:cNvPr id="181" name="Google Shape;181;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28"/>
          <p:cNvPicPr preferRelativeResize="0"/>
          <p:nvPr/>
        </p:nvPicPr>
        <p:blipFill>
          <a:blip r:embed="rId3">
            <a:alphaModFix/>
          </a:blip>
          <a:stretch>
            <a:fillRect/>
          </a:stretch>
        </p:blipFill>
        <p:spPr>
          <a:xfrm>
            <a:off x="167988" y="714650"/>
            <a:ext cx="8808025" cy="442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188" name="Google Shape;188;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29"/>
          <p:cNvPicPr preferRelativeResize="0"/>
          <p:nvPr/>
        </p:nvPicPr>
        <p:blipFill>
          <a:blip r:embed="rId3">
            <a:alphaModFix/>
          </a:blip>
          <a:stretch>
            <a:fillRect/>
          </a:stretch>
        </p:blipFill>
        <p:spPr>
          <a:xfrm>
            <a:off x="729449" y="603224"/>
            <a:ext cx="7122674" cy="339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195" name="Google Shape;195;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0"/>
          <p:cNvPicPr preferRelativeResize="0"/>
          <p:nvPr/>
        </p:nvPicPr>
        <p:blipFill>
          <a:blip r:embed="rId3">
            <a:alphaModFix/>
          </a:blip>
          <a:stretch>
            <a:fillRect/>
          </a:stretch>
        </p:blipFill>
        <p:spPr>
          <a:xfrm>
            <a:off x="847725" y="603213"/>
            <a:ext cx="7448550" cy="4524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202" name="Google Shape;20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1"/>
          <p:cNvPicPr preferRelativeResize="0"/>
          <p:nvPr/>
        </p:nvPicPr>
        <p:blipFill>
          <a:blip r:embed="rId3">
            <a:alphaModFix/>
          </a:blip>
          <a:stretch>
            <a:fillRect/>
          </a:stretch>
        </p:blipFill>
        <p:spPr>
          <a:xfrm>
            <a:off x="409575" y="663425"/>
            <a:ext cx="8629650" cy="316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Class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000">
                <a:solidFill>
                  <a:srgbClr val="000000"/>
                </a:solidFill>
                <a:latin typeface="Arial"/>
                <a:ea typeface="Arial"/>
                <a:cs typeface="Arial"/>
                <a:sym typeface="Arial"/>
              </a:rPr>
              <a:t>Learning with Neural Networks: </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Introduction: Deep Learning, Neural Network, Artificial Neural Network</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Biological Neural Networks Vs. Artificial Neural Networks (ANN),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Example of Neural Network: House Price Prediction</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Activation Functions: Sigmoid, Tanh, ReLu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Types of ANN: Feed-forward, Single Layered, Multi-Layered</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Application of Artificial Neural Networks,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100">
                <a:solidFill>
                  <a:srgbClr val="000000"/>
                </a:solidFill>
                <a:highlight>
                  <a:schemeClr val="lt1"/>
                </a:highlight>
                <a:latin typeface="Arial"/>
                <a:ea typeface="Arial"/>
                <a:cs typeface="Arial"/>
                <a:sym typeface="Arial"/>
              </a:rPr>
              <a:t>Learning Techniques in Neural Networks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Perceptron Learning,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Back - propagation Learning</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Transfer Learning</a:t>
            </a:r>
            <a:endParaRPr sz="12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209" name="Google Shape;209;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2"/>
          <p:cNvPicPr preferRelativeResize="0"/>
          <p:nvPr/>
        </p:nvPicPr>
        <p:blipFill>
          <a:blip r:embed="rId3">
            <a:alphaModFix/>
          </a:blip>
          <a:stretch>
            <a:fillRect/>
          </a:stretch>
        </p:blipFill>
        <p:spPr>
          <a:xfrm>
            <a:off x="385763" y="795338"/>
            <a:ext cx="8372475" cy="3552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216" name="Google Shape;216;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3"/>
          <p:cNvPicPr preferRelativeResize="0"/>
          <p:nvPr/>
        </p:nvPicPr>
        <p:blipFill>
          <a:blip r:embed="rId3">
            <a:alphaModFix/>
          </a:blip>
          <a:stretch>
            <a:fillRect/>
          </a:stretch>
        </p:blipFill>
        <p:spPr>
          <a:xfrm>
            <a:off x="727650" y="603224"/>
            <a:ext cx="8086675" cy="4236751"/>
          </a:xfrm>
          <a:prstGeom prst="rect">
            <a:avLst/>
          </a:prstGeom>
          <a:noFill/>
          <a:ln>
            <a:noFill/>
          </a:ln>
        </p:spPr>
      </p:pic>
      <p:sp>
        <p:nvSpPr>
          <p:cNvPr id="218" name="Google Shape;218;p33"/>
          <p:cNvSpPr txBox="1"/>
          <p:nvPr/>
        </p:nvSpPr>
        <p:spPr>
          <a:xfrm>
            <a:off x="6215450" y="3704825"/>
            <a:ext cx="1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0.00391</a:t>
            </a:r>
            <a:endParaRPr>
              <a:solidFill>
                <a:schemeClr val="lt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type="title"/>
          </p:nvPr>
        </p:nvSpPr>
        <p:spPr>
          <a:xfrm>
            <a:off x="727650" y="680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Hidden Markov Model Example</a:t>
            </a:r>
            <a:endParaRPr/>
          </a:p>
        </p:txBody>
      </p:sp>
      <p:sp>
        <p:nvSpPr>
          <p:cNvPr id="224" name="Google Shape;224;p34"/>
          <p:cNvSpPr txBox="1"/>
          <p:nvPr>
            <p:ph idx="1" type="body"/>
          </p:nvPr>
        </p:nvSpPr>
        <p:spPr>
          <a:xfrm>
            <a:off x="729450" y="4108425"/>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For the answer, watch </a:t>
            </a:r>
            <a:r>
              <a:rPr lang="en" u="sng">
                <a:solidFill>
                  <a:schemeClr val="hlink"/>
                </a:solidFill>
                <a:hlinkClick r:id="rId3"/>
              </a:rPr>
              <a:t>https://www.youtube.com/watch?v=RWkHJnFj5rY</a:t>
            </a:r>
            <a:r>
              <a:rPr lang="en"/>
              <a:t>	</a:t>
            </a:r>
            <a:endParaRPr/>
          </a:p>
        </p:txBody>
      </p:sp>
      <p:sp>
        <p:nvSpPr>
          <p:cNvPr id="225" name="Google Shape;225;p34"/>
          <p:cNvSpPr txBox="1"/>
          <p:nvPr/>
        </p:nvSpPr>
        <p:spPr>
          <a:xfrm>
            <a:off x="6215450" y="3704825"/>
            <a:ext cx="13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 0.00391</a:t>
            </a:r>
            <a:endParaRPr>
              <a:solidFill>
                <a:schemeClr val="lt1"/>
              </a:solidFill>
              <a:latin typeface="Lato"/>
              <a:ea typeface="Lato"/>
              <a:cs typeface="Lato"/>
              <a:sym typeface="Lato"/>
            </a:endParaRPr>
          </a:p>
        </p:txBody>
      </p:sp>
      <p:pic>
        <p:nvPicPr>
          <p:cNvPr id="226" name="Google Shape;226;p34"/>
          <p:cNvPicPr preferRelativeResize="0"/>
          <p:nvPr/>
        </p:nvPicPr>
        <p:blipFill>
          <a:blip r:embed="rId4">
            <a:alphaModFix/>
          </a:blip>
          <a:stretch>
            <a:fillRect/>
          </a:stretch>
        </p:blipFill>
        <p:spPr>
          <a:xfrm>
            <a:off x="316125" y="603225"/>
            <a:ext cx="8515350" cy="350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Grammar</a:t>
            </a:r>
            <a:endParaRPr/>
          </a:p>
        </p:txBody>
      </p:sp>
      <p:sp>
        <p:nvSpPr>
          <p:cNvPr id="232" name="Google Shape;232;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4D5156"/>
                </a:solidFill>
                <a:latin typeface="Arial"/>
                <a:ea typeface="Arial"/>
                <a:cs typeface="Arial"/>
                <a:sym typeface="Arial"/>
              </a:rPr>
              <a:t>A grammar is a set of rules that defines the tree structure of allowable phrases, and a language is the set of sentences that follow those rules.</a:t>
            </a:r>
            <a:endParaRPr sz="1200">
              <a:solidFill>
                <a:srgbClr val="4D5156"/>
              </a:solidFill>
              <a:latin typeface="Arial"/>
              <a:ea typeface="Arial"/>
              <a:cs typeface="Arial"/>
              <a:sym typeface="Arial"/>
            </a:endParaRPr>
          </a:p>
          <a:p>
            <a:pPr indent="0" lvl="0" marL="0" rtl="0" algn="l">
              <a:spcBef>
                <a:spcPts val="1200"/>
              </a:spcBef>
              <a:spcAft>
                <a:spcPts val="0"/>
              </a:spcAft>
              <a:buNone/>
            </a:pPr>
            <a:r>
              <a:rPr b="1" lang="en" sz="1200">
                <a:solidFill>
                  <a:srgbClr val="4D5156"/>
                </a:solidFill>
                <a:latin typeface="Arial"/>
                <a:ea typeface="Arial"/>
                <a:cs typeface="Arial"/>
                <a:sym typeface="Arial"/>
              </a:rPr>
              <a:t>Syntactic</a:t>
            </a:r>
            <a:r>
              <a:rPr lang="en" sz="1200">
                <a:solidFill>
                  <a:srgbClr val="4D5156"/>
                </a:solidFill>
                <a:latin typeface="Arial"/>
                <a:ea typeface="Arial"/>
                <a:cs typeface="Arial"/>
                <a:sym typeface="Arial"/>
              </a:rPr>
              <a:t> categories such as noun phrase or verb phrase help to constrain the probable words at each point within a sentence, and the phrase structure provides a framework for the meaning or </a:t>
            </a:r>
            <a:r>
              <a:rPr b="1" lang="en" sz="1200">
                <a:solidFill>
                  <a:srgbClr val="4D5156"/>
                </a:solidFill>
                <a:latin typeface="Arial"/>
                <a:ea typeface="Arial"/>
                <a:cs typeface="Arial"/>
                <a:sym typeface="Arial"/>
              </a:rPr>
              <a:t>semantics</a:t>
            </a:r>
            <a:r>
              <a:rPr lang="en" sz="1200">
                <a:solidFill>
                  <a:srgbClr val="4D5156"/>
                </a:solidFill>
                <a:latin typeface="Arial"/>
                <a:ea typeface="Arial"/>
                <a:cs typeface="Arial"/>
                <a:sym typeface="Arial"/>
              </a:rPr>
              <a:t> of the sentence.</a:t>
            </a:r>
            <a:endParaRPr sz="1200">
              <a:solidFill>
                <a:srgbClr val="4D5156"/>
              </a:solidFill>
              <a:latin typeface="Arial"/>
              <a:ea typeface="Arial"/>
              <a:cs typeface="Arial"/>
              <a:sym typeface="Arial"/>
            </a:endParaRPr>
          </a:p>
          <a:p>
            <a:pPr indent="0" lvl="0" marL="0" rtl="0" algn="l">
              <a:spcBef>
                <a:spcPts val="1200"/>
              </a:spcBef>
              <a:spcAft>
                <a:spcPts val="1200"/>
              </a:spcAft>
              <a:buNone/>
            </a:pPr>
            <a:r>
              <a:rPr lang="en" sz="1200">
                <a:solidFill>
                  <a:srgbClr val="4D5156"/>
                </a:solidFill>
                <a:latin typeface="Arial"/>
                <a:ea typeface="Arial"/>
                <a:cs typeface="Arial"/>
                <a:sym typeface="Arial"/>
              </a:rPr>
              <a:t>Example: The sentence “I ate a banana” is fine, but “Me ate a banana” is ungrammatical, and “I ate a bandanna” is unlikely. Here, “I ate a bandanna” is syntactically correct but semantically wrong.</a:t>
            </a:r>
            <a:endParaRPr sz="1200">
              <a:solidFill>
                <a:srgbClr val="4D5156"/>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ph type="title"/>
          </p:nvPr>
        </p:nvSpPr>
        <p:spPr>
          <a:xfrm>
            <a:off x="727650" y="6322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Lexicon</a:t>
            </a:r>
            <a:endParaRPr/>
          </a:p>
        </p:txBody>
      </p:sp>
      <p:sp>
        <p:nvSpPr>
          <p:cNvPr id="238" name="Google Shape;238;p36"/>
          <p:cNvSpPr txBox="1"/>
          <p:nvPr>
            <p:ph idx="1" type="body"/>
          </p:nvPr>
        </p:nvSpPr>
        <p:spPr>
          <a:xfrm>
            <a:off x="727650" y="12420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The definition of a lexicon is a dictionary or the vocabulary of a language, a people or a subject. An example of lexicon is YourDictionary.com. </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rPr lang="en" sz="1200">
                <a:solidFill>
                  <a:srgbClr val="202124"/>
                </a:solidFill>
                <a:highlight>
                  <a:srgbClr val="FFFFFF"/>
                </a:highlight>
                <a:latin typeface="Arial"/>
                <a:ea typeface="Arial"/>
                <a:cs typeface="Arial"/>
                <a:sym typeface="Arial"/>
              </a:rPr>
              <a:t>An example of lexicon is </a:t>
            </a:r>
            <a:r>
              <a:rPr b="1" lang="en" sz="1200">
                <a:solidFill>
                  <a:srgbClr val="202124"/>
                </a:solidFill>
                <a:highlight>
                  <a:srgbClr val="FFFFFF"/>
                </a:highlight>
                <a:latin typeface="Arial"/>
                <a:ea typeface="Arial"/>
                <a:cs typeface="Arial"/>
                <a:sym typeface="Arial"/>
              </a:rPr>
              <a:t>a set of medical terms</a:t>
            </a:r>
            <a:r>
              <a:rPr lang="en" sz="1200">
                <a:solidFill>
                  <a:srgbClr val="202124"/>
                </a:solidFill>
                <a:highlight>
                  <a:srgbClr val="FFFFFF"/>
                </a:highlight>
                <a:latin typeface="Arial"/>
                <a:ea typeface="Arial"/>
                <a:cs typeface="Arial"/>
                <a:sym typeface="Arial"/>
              </a:rPr>
              <a:t>. The vocabulary of a language.</a:t>
            </a:r>
            <a:endParaRPr/>
          </a:p>
        </p:txBody>
      </p:sp>
      <p:pic>
        <p:nvPicPr>
          <p:cNvPr id="239" name="Google Shape;239;p36"/>
          <p:cNvPicPr preferRelativeResize="0"/>
          <p:nvPr/>
        </p:nvPicPr>
        <p:blipFill>
          <a:blip r:embed="rId3">
            <a:alphaModFix/>
          </a:blip>
          <a:stretch>
            <a:fillRect/>
          </a:stretch>
        </p:blipFill>
        <p:spPr>
          <a:xfrm>
            <a:off x="961775" y="2127550"/>
            <a:ext cx="5742651" cy="301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Parsing</a:t>
            </a:r>
            <a:endParaRPr/>
          </a:p>
        </p:txBody>
      </p:sp>
      <p:sp>
        <p:nvSpPr>
          <p:cNvPr id="245" name="Google Shape;245;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Parsing is the process of analyzing a string of words to uncover its phrase structure, according to the rules of a grammar. We can think of it as a search for a valid parse tree whose leaves are the words of the string.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Dependency Parsing</a:t>
            </a:r>
            <a:endParaRPr/>
          </a:p>
        </p:txBody>
      </p:sp>
      <p:sp>
        <p:nvSpPr>
          <p:cNvPr id="251" name="Google Shape;25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02124"/>
                </a:solidFill>
                <a:highlight>
                  <a:srgbClr val="FFFFFF"/>
                </a:highlight>
                <a:latin typeface="Arial"/>
                <a:ea typeface="Arial"/>
                <a:cs typeface="Arial"/>
                <a:sym typeface="Arial"/>
              </a:rPr>
              <a:t>The term Dependency Parsing (DP) refers to </a:t>
            </a:r>
            <a:r>
              <a:rPr b="1" lang="en" sz="1200">
                <a:solidFill>
                  <a:srgbClr val="202124"/>
                </a:solidFill>
                <a:highlight>
                  <a:srgbClr val="FFFFFF"/>
                </a:highlight>
                <a:latin typeface="Arial"/>
                <a:ea typeface="Arial"/>
                <a:cs typeface="Arial"/>
                <a:sym typeface="Arial"/>
              </a:rPr>
              <a:t>the process of examining the dependencies between the phrases of a sentence in order to determine its grammatical structure</a:t>
            </a:r>
            <a:r>
              <a:rPr lang="en" sz="1200">
                <a:solidFill>
                  <a:srgbClr val="202124"/>
                </a:solidFill>
                <a:highlight>
                  <a:srgbClr val="FFFFFF"/>
                </a:highlight>
                <a:latin typeface="Arial"/>
                <a:ea typeface="Arial"/>
                <a:cs typeface="Arial"/>
                <a:sym typeface="Arial"/>
              </a:rPr>
              <a:t>.</a:t>
            </a:r>
            <a:endParaRPr/>
          </a:p>
        </p:txBody>
      </p:sp>
      <p:pic>
        <p:nvPicPr>
          <p:cNvPr id="252" name="Google Shape;252;p38"/>
          <p:cNvPicPr preferRelativeResize="0"/>
          <p:nvPr/>
        </p:nvPicPr>
        <p:blipFill>
          <a:blip r:embed="rId3">
            <a:alphaModFix/>
          </a:blip>
          <a:stretch>
            <a:fillRect/>
          </a:stretch>
        </p:blipFill>
        <p:spPr>
          <a:xfrm>
            <a:off x="2047175" y="3382300"/>
            <a:ext cx="4252901" cy="1761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2300"/>
              <a:t>Natural Language Task</a:t>
            </a:r>
            <a:endParaRPr sz="2300"/>
          </a:p>
        </p:txBody>
      </p:sp>
      <p:sp>
        <p:nvSpPr>
          <p:cNvPr id="258" name="Google Shape;258;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Arial"/>
              <a:buAutoNum type="arabicPeriod"/>
            </a:pPr>
            <a:r>
              <a:rPr lang="en" sz="1400">
                <a:latin typeface="Arial"/>
                <a:ea typeface="Arial"/>
                <a:cs typeface="Arial"/>
                <a:sym typeface="Arial"/>
              </a:rPr>
              <a:t>Speech recognition </a:t>
            </a:r>
            <a:endParaRPr sz="1400">
              <a:latin typeface="Arial"/>
              <a:ea typeface="Arial"/>
              <a:cs typeface="Arial"/>
              <a:sym typeface="Arial"/>
            </a:endParaRPr>
          </a:p>
          <a:p>
            <a:pPr indent="-317500" lvl="0" marL="457200" rtl="0" algn="l">
              <a:spcBef>
                <a:spcPts val="0"/>
              </a:spcBef>
              <a:spcAft>
                <a:spcPts val="0"/>
              </a:spcAft>
              <a:buSzPts val="1400"/>
              <a:buFont typeface="Arial"/>
              <a:buAutoNum type="arabicPeriod"/>
            </a:pPr>
            <a:r>
              <a:rPr lang="en" sz="1400">
                <a:latin typeface="Arial"/>
                <a:ea typeface="Arial"/>
                <a:cs typeface="Arial"/>
                <a:sym typeface="Arial"/>
              </a:rPr>
              <a:t>Text-to-speech</a:t>
            </a:r>
            <a:endParaRPr sz="1400">
              <a:latin typeface="Arial"/>
              <a:ea typeface="Arial"/>
              <a:cs typeface="Arial"/>
              <a:sym typeface="Arial"/>
            </a:endParaRPr>
          </a:p>
          <a:p>
            <a:pPr indent="-317500" lvl="0" marL="457200" rtl="0" algn="l">
              <a:spcBef>
                <a:spcPts val="0"/>
              </a:spcBef>
              <a:spcAft>
                <a:spcPts val="0"/>
              </a:spcAft>
              <a:buSzPts val="1400"/>
              <a:buFont typeface="Arial"/>
              <a:buAutoNum type="arabicPeriod"/>
            </a:pPr>
            <a:r>
              <a:rPr lang="en" sz="1400">
                <a:latin typeface="Arial"/>
                <a:ea typeface="Arial"/>
                <a:cs typeface="Arial"/>
                <a:sym typeface="Arial"/>
              </a:rPr>
              <a:t>Machine translation</a:t>
            </a:r>
            <a:endParaRPr sz="1400">
              <a:latin typeface="Arial"/>
              <a:ea typeface="Arial"/>
              <a:cs typeface="Arial"/>
              <a:sym typeface="Arial"/>
            </a:endParaRPr>
          </a:p>
          <a:p>
            <a:pPr indent="-317500" lvl="0" marL="457200" rtl="0" algn="l">
              <a:spcBef>
                <a:spcPts val="0"/>
              </a:spcBef>
              <a:spcAft>
                <a:spcPts val="0"/>
              </a:spcAft>
              <a:buSzPts val="1400"/>
              <a:buFont typeface="Arial"/>
              <a:buAutoNum type="arabicPeriod"/>
            </a:pPr>
            <a:r>
              <a:rPr lang="en" sz="1400">
                <a:latin typeface="Arial"/>
                <a:ea typeface="Arial"/>
                <a:cs typeface="Arial"/>
                <a:sym typeface="Arial"/>
              </a:rPr>
              <a:t>Information extraction</a:t>
            </a:r>
            <a:endParaRPr sz="1400">
              <a:latin typeface="Arial"/>
              <a:ea typeface="Arial"/>
              <a:cs typeface="Arial"/>
              <a:sym typeface="Arial"/>
            </a:endParaRPr>
          </a:p>
          <a:p>
            <a:pPr indent="-317500" lvl="0" marL="457200" rtl="0" algn="l">
              <a:spcBef>
                <a:spcPts val="0"/>
              </a:spcBef>
              <a:spcAft>
                <a:spcPts val="0"/>
              </a:spcAft>
              <a:buSzPts val="1400"/>
              <a:buFont typeface="Arial"/>
              <a:buAutoNum type="arabicPeriod"/>
            </a:pPr>
            <a:r>
              <a:rPr lang="en" sz="1400">
                <a:latin typeface="Arial"/>
                <a:ea typeface="Arial"/>
                <a:cs typeface="Arial"/>
                <a:sym typeface="Arial"/>
              </a:rPr>
              <a:t>Question Answering</a:t>
            </a:r>
            <a:endParaRPr sz="14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a:t>
            </a:r>
            <a:endParaRPr/>
          </a:p>
        </p:txBody>
      </p:sp>
      <p:sp>
        <p:nvSpPr>
          <p:cNvPr id="264" name="Google Shape;264;p40"/>
          <p:cNvSpPr txBox="1"/>
          <p:nvPr>
            <p:ph idx="1" type="body"/>
          </p:nvPr>
        </p:nvSpPr>
        <p:spPr>
          <a:xfrm>
            <a:off x="729450" y="2078875"/>
            <a:ext cx="4846500" cy="2990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4D5156"/>
                </a:solidFill>
                <a:highlight>
                  <a:srgbClr val="FFFFFF"/>
                </a:highlight>
                <a:latin typeface="Arial"/>
                <a:ea typeface="Arial"/>
                <a:cs typeface="Arial"/>
                <a:sym typeface="Arial"/>
              </a:rPr>
              <a:t>In natural language processing, word embedding is a term used for the representation of words for text analysis, typically in the form of a real-valued vector that encodes the meaning of the word such that the words that are closer in the vector space are expected to be similar in meaning.</a:t>
            </a:r>
            <a:endParaRPr sz="1400">
              <a:latin typeface="Arial"/>
              <a:ea typeface="Arial"/>
              <a:cs typeface="Arial"/>
              <a:sym typeface="Arial"/>
            </a:endParaRPr>
          </a:p>
        </p:txBody>
      </p:sp>
      <p:pic>
        <p:nvPicPr>
          <p:cNvPr id="265" name="Google Shape;265;p40"/>
          <p:cNvPicPr preferRelativeResize="0"/>
          <p:nvPr/>
        </p:nvPicPr>
        <p:blipFill>
          <a:blip r:embed="rId3">
            <a:alphaModFix/>
          </a:blip>
          <a:stretch>
            <a:fillRect/>
          </a:stretch>
        </p:blipFill>
        <p:spPr>
          <a:xfrm>
            <a:off x="5522475" y="2078875"/>
            <a:ext cx="3621525" cy="299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Recurrent</a:t>
            </a:r>
            <a:r>
              <a:rPr lang="en"/>
              <a:t> Neural Network for NLP</a:t>
            </a:r>
            <a:endParaRPr/>
          </a:p>
        </p:txBody>
      </p:sp>
      <p:sp>
        <p:nvSpPr>
          <p:cNvPr id="271" name="Google Shape;271;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To be continued in next class….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99" name="Google Shape;99;p15"/>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Arial"/>
                <a:ea typeface="Arial"/>
                <a:cs typeface="Arial"/>
                <a:sym typeface="Arial"/>
              </a:rPr>
              <a:t>VI Communicating, perceiving, and acting</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b="1" lang="en" sz="1000">
                <a:solidFill>
                  <a:srgbClr val="000000"/>
                </a:solidFill>
                <a:latin typeface="Arial"/>
                <a:ea typeface="Arial"/>
                <a:cs typeface="Arial"/>
                <a:sym typeface="Arial"/>
              </a:rPr>
              <a:t>Natural Language Processing</a:t>
            </a:r>
            <a:r>
              <a:rPr lang="en" sz="1000">
                <a:solidFill>
                  <a:srgbClr val="000000"/>
                </a:solidFill>
                <a:latin typeface="Arial"/>
                <a:ea typeface="Arial"/>
                <a:cs typeface="Arial"/>
                <a:sym typeface="Arial"/>
              </a:rPr>
              <a:t>: Language Models, Grammar, Parsing, Augmented Grammars, Complications of Real Natural Language</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Natural Language Tasks </a:t>
            </a:r>
            <a:endParaRPr sz="1000">
              <a:solidFill>
                <a:srgbClr val="000000"/>
              </a:solidFill>
              <a:latin typeface="Arial"/>
              <a:ea typeface="Arial"/>
              <a:cs typeface="Arial"/>
              <a:sym typeface="Arial"/>
            </a:endParaRPr>
          </a:p>
          <a:p>
            <a:pPr indent="0" lvl="0" marL="0" rtl="0" algn="l">
              <a:spcBef>
                <a:spcPts val="1200"/>
              </a:spcBef>
              <a:spcAft>
                <a:spcPts val="1200"/>
              </a:spcAft>
              <a:buNone/>
            </a:pPr>
            <a:r>
              <a:t/>
            </a:r>
            <a:endParaRPr sz="100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Class</a:t>
            </a:r>
            <a:endParaRPr/>
          </a:p>
        </p:txBody>
      </p:sp>
      <p:sp>
        <p:nvSpPr>
          <p:cNvPr id="282" name="Google Shape;282;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Natural Language Processing</a:t>
            </a:r>
            <a:r>
              <a:rPr lang="en" sz="1000">
                <a:solidFill>
                  <a:srgbClr val="000000"/>
                </a:solidFill>
                <a:latin typeface="Arial"/>
                <a:ea typeface="Arial"/>
                <a:cs typeface="Arial"/>
                <a:sym typeface="Arial"/>
              </a:rPr>
              <a:t>: Language Models, Grammar, Parsing, Augmented Grammars, Complications of Real Natural Language</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Natural Language Tasks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NLP Demo using Python</a:t>
            </a:r>
            <a:endParaRPr sz="1000">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288" name="Google Shape;288;p44"/>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Deep Learning for Natural Language Processing:  Pg: 1573</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Word Embeddings,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Recurrent Neural Networks for NLP,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Sequence-to-Sequence Models,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The Transformer Architecture ,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Pretraining and Transfer Learning,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State of the art</a:t>
            </a:r>
            <a:endParaRPr sz="100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Word Embeddings</a:t>
            </a:r>
            <a:endParaRPr/>
          </a:p>
        </p:txBody>
      </p:sp>
      <p:sp>
        <p:nvSpPr>
          <p:cNvPr id="294" name="Google Shape;294;p45"/>
          <p:cNvSpPr txBox="1"/>
          <p:nvPr>
            <p:ph idx="1" type="body"/>
          </p:nvPr>
        </p:nvSpPr>
        <p:spPr>
          <a:xfrm>
            <a:off x="729450" y="2078875"/>
            <a:ext cx="4846500" cy="29901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1000">
                <a:solidFill>
                  <a:srgbClr val="000000"/>
                </a:solidFill>
                <a:latin typeface="Arial"/>
                <a:ea typeface="Arial"/>
                <a:cs typeface="Arial"/>
                <a:sym typeface="Arial"/>
              </a:rPr>
              <a:t>One of the most significant findings to emerge from the application of deep learning to language tasks is that a great deal deal of mileage comes from re-representing individual words as vectors in a high-dimensional space—so-called </a:t>
            </a:r>
            <a:r>
              <a:rPr b="1" lang="en" sz="1000">
                <a:solidFill>
                  <a:srgbClr val="000000"/>
                </a:solidFill>
                <a:latin typeface="Arial"/>
                <a:ea typeface="Arial"/>
                <a:cs typeface="Arial"/>
                <a:sym typeface="Arial"/>
              </a:rPr>
              <a:t>word embeddings </a:t>
            </a:r>
            <a:r>
              <a:rPr lang="en" sz="1000">
                <a:solidFill>
                  <a:srgbClr val="000000"/>
                </a:solidFill>
                <a:latin typeface="Arial"/>
                <a:ea typeface="Arial"/>
                <a:cs typeface="Arial"/>
                <a:sym typeface="Arial"/>
              </a:rPr>
              <a:t>(see Section 24.1 ). The vectors are usually extracted from the weights of the first hidden layer of a network trained on large quantities of text, and they capture the statistics of the lexical contexts in which words are used. Because words with similar meanings are used in similar contexts, they end up close to each other in the vector space. This allows the network to generalize effectively across categories of words, without the need for humans to predefine those categories. For example, a sentence beginning “John bought a watermelon and two pounds of ...” is likely to continue with “apples” or “bananas” but not with “thorium” or “geography.” Such a prediction is much easier to make if “apples” and “bananas” have similar representations in the internal layer. </a:t>
            </a:r>
            <a:endParaRPr sz="1500">
              <a:solidFill>
                <a:srgbClr val="4D5156"/>
              </a:solidFill>
              <a:highlight>
                <a:srgbClr val="FFFFFF"/>
              </a:highlight>
              <a:latin typeface="Arial"/>
              <a:ea typeface="Arial"/>
              <a:cs typeface="Arial"/>
              <a:sym typeface="Arial"/>
            </a:endParaRPr>
          </a:p>
        </p:txBody>
      </p:sp>
      <p:pic>
        <p:nvPicPr>
          <p:cNvPr id="295" name="Google Shape;295;p45"/>
          <p:cNvPicPr preferRelativeResize="0"/>
          <p:nvPr/>
        </p:nvPicPr>
        <p:blipFill>
          <a:blip r:embed="rId3">
            <a:alphaModFix/>
          </a:blip>
          <a:stretch>
            <a:fillRect/>
          </a:stretch>
        </p:blipFill>
        <p:spPr>
          <a:xfrm>
            <a:off x="5522475" y="2078875"/>
            <a:ext cx="3621525" cy="299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Recurrent Neural Networks for NLP</a:t>
            </a:r>
            <a:endParaRPr sz="2300"/>
          </a:p>
        </p:txBody>
      </p:sp>
      <p:sp>
        <p:nvSpPr>
          <p:cNvPr id="301" name="Google Shape;301;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Arial"/>
                <a:ea typeface="Arial"/>
                <a:cs typeface="Arial"/>
                <a:sym typeface="Arial"/>
              </a:rPr>
              <a:t>For example, in the sentence “</a:t>
            </a:r>
            <a:r>
              <a:rPr i="1" lang="en" sz="1200">
                <a:solidFill>
                  <a:srgbClr val="000000"/>
                </a:solidFill>
                <a:latin typeface="Arial"/>
                <a:ea typeface="Arial"/>
                <a:cs typeface="Arial"/>
                <a:sym typeface="Arial"/>
              </a:rPr>
              <a:t>Eduardo told me that Miguel was very sick so I took </a:t>
            </a:r>
            <a:r>
              <a:rPr b="1" i="1" lang="en" sz="1200">
                <a:solidFill>
                  <a:srgbClr val="000000"/>
                </a:solidFill>
                <a:latin typeface="Arial"/>
                <a:ea typeface="Arial"/>
                <a:cs typeface="Arial"/>
                <a:sym typeface="Arial"/>
              </a:rPr>
              <a:t>him </a:t>
            </a:r>
            <a:r>
              <a:rPr i="1" lang="en" sz="1200">
                <a:solidFill>
                  <a:srgbClr val="000000"/>
                </a:solidFill>
                <a:latin typeface="Arial"/>
                <a:ea typeface="Arial"/>
                <a:cs typeface="Arial"/>
                <a:sym typeface="Arial"/>
              </a:rPr>
              <a:t>to the hospital</a:t>
            </a:r>
            <a:r>
              <a:rPr lang="en" sz="1200">
                <a:solidFill>
                  <a:srgbClr val="000000"/>
                </a:solidFill>
                <a:latin typeface="Arial"/>
                <a:ea typeface="Arial"/>
                <a:cs typeface="Arial"/>
                <a:sym typeface="Arial"/>
              </a:rPr>
              <a:t>,” knowing that </a:t>
            </a:r>
            <a:r>
              <a:rPr b="1" lang="en" sz="1200">
                <a:solidFill>
                  <a:srgbClr val="000000"/>
                </a:solidFill>
                <a:latin typeface="Arial"/>
                <a:ea typeface="Arial"/>
                <a:cs typeface="Arial"/>
                <a:sym typeface="Arial"/>
              </a:rPr>
              <a:t>him </a:t>
            </a:r>
            <a:r>
              <a:rPr lang="en" sz="1200">
                <a:solidFill>
                  <a:srgbClr val="000000"/>
                </a:solidFill>
                <a:latin typeface="Arial"/>
                <a:ea typeface="Arial"/>
                <a:cs typeface="Arial"/>
                <a:sym typeface="Arial"/>
              </a:rPr>
              <a:t>refers to </a:t>
            </a:r>
            <a:r>
              <a:rPr i="1" lang="en" sz="1200">
                <a:solidFill>
                  <a:srgbClr val="000000"/>
                </a:solidFill>
                <a:latin typeface="Arial"/>
                <a:ea typeface="Arial"/>
                <a:cs typeface="Arial"/>
                <a:sym typeface="Arial"/>
              </a:rPr>
              <a:t>Miguel </a:t>
            </a:r>
            <a:r>
              <a:rPr lang="en" sz="1200">
                <a:solidFill>
                  <a:srgbClr val="000000"/>
                </a:solidFill>
                <a:latin typeface="Arial"/>
                <a:ea typeface="Arial"/>
                <a:cs typeface="Arial"/>
                <a:sym typeface="Arial"/>
              </a:rPr>
              <a:t>and not </a:t>
            </a:r>
            <a:r>
              <a:rPr i="1" lang="en" sz="1200">
                <a:solidFill>
                  <a:srgbClr val="000000"/>
                </a:solidFill>
                <a:latin typeface="Arial"/>
                <a:ea typeface="Arial"/>
                <a:cs typeface="Arial"/>
                <a:sym typeface="Arial"/>
              </a:rPr>
              <a:t>Eduardo </a:t>
            </a:r>
            <a:r>
              <a:rPr lang="en" sz="1200">
                <a:solidFill>
                  <a:srgbClr val="000000"/>
                </a:solidFill>
                <a:latin typeface="Arial"/>
                <a:ea typeface="Arial"/>
                <a:cs typeface="Arial"/>
                <a:sym typeface="Arial"/>
              </a:rPr>
              <a:t>requires context that spans from the first to the last word of the 14-word sentence.</a:t>
            </a:r>
            <a:endParaRPr sz="1200">
              <a:solidFill>
                <a:srgbClr val="000000"/>
              </a:solidFill>
              <a:latin typeface="Arial"/>
              <a:ea typeface="Arial"/>
              <a:cs typeface="Arial"/>
              <a:sym typeface="Arial"/>
            </a:endParaRPr>
          </a:p>
          <a:p>
            <a:pPr indent="0" lvl="0" marL="0" rtl="0" algn="l">
              <a:spcBef>
                <a:spcPts val="1200"/>
              </a:spcBef>
              <a:spcAft>
                <a:spcPts val="12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Recurrent Neural Networks for NLP</a:t>
            </a:r>
            <a:endParaRPr sz="2300"/>
          </a:p>
        </p:txBody>
      </p:sp>
      <p:sp>
        <p:nvSpPr>
          <p:cNvPr id="307" name="Google Shape;307;p47"/>
          <p:cNvSpPr txBox="1"/>
          <p:nvPr>
            <p:ph idx="1" type="body"/>
          </p:nvPr>
        </p:nvSpPr>
        <p:spPr>
          <a:xfrm>
            <a:off x="206875" y="2078875"/>
            <a:ext cx="3168900" cy="2989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latin typeface="Arial"/>
                <a:ea typeface="Arial"/>
                <a:cs typeface="Arial"/>
                <a:sym typeface="Arial"/>
              </a:rPr>
              <a:t>In an RNN language model each input word is encoded as a word embedding vector, . There is a hidden layer which gets passed as input from one time step to the next. We are interested in doing multiclass classification: the classes are the words of the vocabulary. Thus the output will be a softmax probability distribution over the possible values of the next word in the sentence.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The RNN architecture solves the problem of too many parameters. The number of parameters in the weight matrixes , , and stays constant, regardless of the number of words</a:t>
            </a:r>
            <a:endParaRPr sz="1100">
              <a:solidFill>
                <a:srgbClr val="000000"/>
              </a:solidFill>
              <a:latin typeface="Arial"/>
              <a:ea typeface="Arial"/>
              <a:cs typeface="Arial"/>
              <a:sym typeface="Arial"/>
            </a:endParaRPr>
          </a:p>
        </p:txBody>
      </p:sp>
      <p:pic>
        <p:nvPicPr>
          <p:cNvPr id="308" name="Google Shape;308;p47"/>
          <p:cNvPicPr preferRelativeResize="0"/>
          <p:nvPr/>
        </p:nvPicPr>
        <p:blipFill>
          <a:blip r:embed="rId3">
            <a:alphaModFix/>
          </a:blip>
          <a:stretch>
            <a:fillRect/>
          </a:stretch>
        </p:blipFill>
        <p:spPr>
          <a:xfrm>
            <a:off x="3308775" y="1893900"/>
            <a:ext cx="5765225" cy="2770675"/>
          </a:xfrm>
          <a:prstGeom prst="rect">
            <a:avLst/>
          </a:prstGeom>
          <a:noFill/>
          <a:ln>
            <a:noFill/>
          </a:ln>
        </p:spPr>
      </p:pic>
      <p:sp>
        <p:nvSpPr>
          <p:cNvPr id="309" name="Google Shape;309;p47"/>
          <p:cNvSpPr txBox="1"/>
          <p:nvPr/>
        </p:nvSpPr>
        <p:spPr>
          <a:xfrm>
            <a:off x="3375775" y="4664575"/>
            <a:ext cx="5500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Fig: Architecture of RNN</a:t>
            </a:r>
            <a:endParaRPr sz="11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Recurrent Neural Networks for NLP</a:t>
            </a:r>
            <a:endParaRPr sz="2300"/>
          </a:p>
        </p:txBody>
      </p:sp>
      <p:sp>
        <p:nvSpPr>
          <p:cNvPr id="315" name="Google Shape;315;p48"/>
          <p:cNvSpPr txBox="1"/>
          <p:nvPr>
            <p:ph idx="1" type="body"/>
          </p:nvPr>
        </p:nvSpPr>
        <p:spPr>
          <a:xfrm>
            <a:off x="206875" y="1899425"/>
            <a:ext cx="4974300" cy="316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000">
                <a:solidFill>
                  <a:srgbClr val="000000"/>
                </a:solidFill>
                <a:latin typeface="Arial"/>
                <a:ea typeface="Arial"/>
                <a:cs typeface="Arial"/>
                <a:sym typeface="Arial"/>
              </a:rPr>
              <a:t>To train RNN model, the inputs, , are the words in a training corpus of text, and the observed outputs are the same words offset by 1. That is, for the training text “hello world,” the first input is the word embedding for “hello” and the first output is the word embedding for “world.” We are training the model to predict the next word, and expecting that in order to do so it will use the hidden layer to represent useful information. We compute the difference between the observed output and the actual output computed by the network, and back-propagate through time, taking care to keep the weights the same for all time steps.l, </a:t>
            </a:r>
            <a:endParaRPr sz="1000">
              <a:solidFill>
                <a:srgbClr val="000000"/>
              </a:solidFill>
              <a:latin typeface="Arial"/>
              <a:ea typeface="Arial"/>
              <a:cs typeface="Arial"/>
              <a:sym typeface="Arial"/>
            </a:endParaRPr>
          </a:p>
          <a:p>
            <a:pPr indent="0" lvl="0" marL="0" rtl="0" algn="l">
              <a:spcBef>
                <a:spcPts val="1200"/>
              </a:spcBef>
              <a:spcAft>
                <a:spcPts val="1200"/>
              </a:spcAft>
              <a:buNone/>
            </a:pPr>
            <a:r>
              <a:rPr lang="en" sz="1000">
                <a:solidFill>
                  <a:srgbClr val="000000"/>
                </a:solidFill>
                <a:latin typeface="Arial"/>
                <a:ea typeface="Arial"/>
                <a:cs typeface="Arial"/>
                <a:sym typeface="Arial"/>
              </a:rPr>
              <a:t>Once the model has been trained, we can use it to generate random text. We give the model an initial input word , from which it will produce an output which is a softmax probability distribution over words. We sample a single word from the distribution, record the word as the output for time , and feed it back in as the next input word . We repeat for as long as desired. In sampling from we have a choice: we could always take the most likely word; we could sample according to the probability of each word; or we could oversample the less-likely words, in order to inject more variety into the generated output. The sampling weight is a hyperparameter of the model.</a:t>
            </a:r>
            <a:endParaRPr sz="1000">
              <a:solidFill>
                <a:srgbClr val="000000"/>
              </a:solidFill>
              <a:latin typeface="Arial"/>
              <a:ea typeface="Arial"/>
              <a:cs typeface="Arial"/>
              <a:sym typeface="Arial"/>
            </a:endParaRPr>
          </a:p>
        </p:txBody>
      </p:sp>
      <p:sp>
        <p:nvSpPr>
          <p:cNvPr id="316" name="Google Shape;316;p48"/>
          <p:cNvSpPr txBox="1"/>
          <p:nvPr/>
        </p:nvSpPr>
        <p:spPr>
          <a:xfrm>
            <a:off x="5340975" y="4664575"/>
            <a:ext cx="3535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Lato"/>
                <a:ea typeface="Lato"/>
                <a:cs typeface="Lato"/>
                <a:sym typeface="Lato"/>
              </a:rPr>
              <a:t>Fig: Example of RNN</a:t>
            </a:r>
            <a:endParaRPr sz="1100">
              <a:latin typeface="Lato"/>
              <a:ea typeface="Lato"/>
              <a:cs typeface="Lato"/>
              <a:sym typeface="Lato"/>
            </a:endParaRPr>
          </a:p>
        </p:txBody>
      </p:sp>
      <p:pic>
        <p:nvPicPr>
          <p:cNvPr id="317" name="Google Shape;317;p48"/>
          <p:cNvPicPr preferRelativeResize="0"/>
          <p:nvPr/>
        </p:nvPicPr>
        <p:blipFill>
          <a:blip r:embed="rId3">
            <a:alphaModFix/>
          </a:blip>
          <a:stretch>
            <a:fillRect/>
          </a:stretch>
        </p:blipFill>
        <p:spPr>
          <a:xfrm>
            <a:off x="5239575" y="2930174"/>
            <a:ext cx="3637002" cy="16338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to Sequence Model</a:t>
            </a:r>
            <a:endParaRPr/>
          </a:p>
        </p:txBody>
      </p:sp>
      <p:sp>
        <p:nvSpPr>
          <p:cNvPr id="323" name="Google Shape;323;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Sequence to Sequence (often abbreviated to seq2seq) models is </a:t>
            </a:r>
            <a:r>
              <a:rPr b="1" lang="en" sz="1200">
                <a:solidFill>
                  <a:srgbClr val="202124"/>
                </a:solidFill>
                <a:highlight>
                  <a:srgbClr val="FFFFFF"/>
                </a:highlight>
                <a:latin typeface="Arial"/>
                <a:ea typeface="Arial"/>
                <a:cs typeface="Arial"/>
                <a:sym typeface="Arial"/>
              </a:rPr>
              <a:t>a special class of Recurrent Neural Network architectures</a:t>
            </a:r>
            <a:r>
              <a:rPr lang="en" sz="1200">
                <a:solidFill>
                  <a:srgbClr val="202124"/>
                </a:solidFill>
                <a:highlight>
                  <a:srgbClr val="FFFFFF"/>
                </a:highlight>
                <a:latin typeface="Arial"/>
                <a:ea typeface="Arial"/>
                <a:cs typeface="Arial"/>
                <a:sym typeface="Arial"/>
              </a:rPr>
              <a:t> that we typically use (but not restricted) to solve complex Language problems like Machine Translation, Question Answering, creating Chatbots, Text Summarization, etc.</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Sequence to Sequence Model</a:t>
            </a:r>
            <a:endParaRPr/>
          </a:p>
        </p:txBody>
      </p:sp>
      <p:sp>
        <p:nvSpPr>
          <p:cNvPr id="329" name="Google Shape;329;p50"/>
          <p:cNvSpPr txBox="1"/>
          <p:nvPr>
            <p:ph idx="1" type="body"/>
          </p:nvPr>
        </p:nvSpPr>
        <p:spPr>
          <a:xfrm>
            <a:off x="2675900" y="4927250"/>
            <a:ext cx="2495700" cy="49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00">
                <a:solidFill>
                  <a:srgbClr val="222222"/>
                </a:solidFill>
                <a:latin typeface="Arial"/>
                <a:ea typeface="Arial"/>
                <a:cs typeface="Arial"/>
                <a:sym typeface="Arial"/>
              </a:rPr>
              <a:t>Fig: Example of Seq-Seq model</a:t>
            </a:r>
            <a:endParaRPr sz="900">
              <a:solidFill>
                <a:srgbClr val="222222"/>
              </a:solidFill>
              <a:latin typeface="Arial"/>
              <a:ea typeface="Arial"/>
              <a:cs typeface="Arial"/>
              <a:sym typeface="Arial"/>
            </a:endParaRPr>
          </a:p>
        </p:txBody>
      </p:sp>
      <p:pic>
        <p:nvPicPr>
          <p:cNvPr id="330" name="Google Shape;330;p50"/>
          <p:cNvPicPr preferRelativeResize="0"/>
          <p:nvPr/>
        </p:nvPicPr>
        <p:blipFill rotWithShape="1">
          <a:blip r:embed="rId3">
            <a:alphaModFix/>
          </a:blip>
          <a:srcRect b="1690" l="0" r="0" t="0"/>
          <a:stretch/>
        </p:blipFill>
        <p:spPr>
          <a:xfrm>
            <a:off x="673025" y="1788025"/>
            <a:ext cx="6870924" cy="3078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transformer Architecture</a:t>
            </a:r>
            <a:endParaRPr/>
          </a:p>
        </p:txBody>
      </p:sp>
      <p:sp>
        <p:nvSpPr>
          <p:cNvPr id="336" name="Google Shape;33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lang="en" sz="1207">
                <a:solidFill>
                  <a:srgbClr val="222222"/>
                </a:solidFill>
              </a:rPr>
              <a:t>A transformer is a deep learning model that adopts the mechanism of self-attention, differentially weighting the significance of each part of the input data. It is used primarily in the fields of natural language processing (NLP) and computer vision (CV).</a:t>
            </a:r>
            <a:endParaRPr sz="1207">
              <a:solidFill>
                <a:srgbClr val="222222"/>
              </a:solidFill>
            </a:endParaRPr>
          </a:p>
          <a:p>
            <a:pPr indent="0" lvl="0" marL="0" rtl="0" algn="l">
              <a:lnSpc>
                <a:spcPct val="105000"/>
              </a:lnSpc>
              <a:spcBef>
                <a:spcPts val="1200"/>
              </a:spcBef>
              <a:spcAft>
                <a:spcPts val="0"/>
              </a:spcAft>
              <a:buSzPts val="852"/>
              <a:buNone/>
            </a:pPr>
            <a:r>
              <a:rPr lang="en" sz="1207">
                <a:solidFill>
                  <a:srgbClr val="222222"/>
                </a:solidFill>
              </a:rPr>
              <a:t>Like recurrent neural networks (RNNs), transformers are designed to process sequential input data, such as natural language, with applications towards tasks such as translation and text summarization. However, unlike RNNs, transformers process the entire input all at once. The attention mechanism provides context for any position in the input sequence. For example, if the input data is a natural language sentence, the transformer does not have to process one word at a time. This allows for more parallelization than RNNs and therefore reduces training times.</a:t>
            </a:r>
            <a:endParaRPr sz="1207">
              <a:solidFill>
                <a:srgbClr val="222222"/>
              </a:solidFill>
            </a:endParaRPr>
          </a:p>
          <a:p>
            <a:pPr indent="0" lvl="0" marL="0" rtl="0" algn="l">
              <a:lnSpc>
                <a:spcPct val="105000"/>
              </a:lnSpc>
              <a:spcBef>
                <a:spcPts val="1200"/>
              </a:spcBef>
              <a:spcAft>
                <a:spcPts val="0"/>
              </a:spcAft>
              <a:buSzPts val="852"/>
              <a:buNone/>
            </a:pPr>
            <a:r>
              <a:rPr lang="en" sz="1207">
                <a:solidFill>
                  <a:srgbClr val="222222"/>
                </a:solidFill>
              </a:rPr>
              <a:t>Transformers were introduced in 2017 by a team at Google Brain[1] and are increasingly the model of choice for NLP problems,[3] replacing RNN models such as long short-term memory (LSTM). </a:t>
            </a:r>
            <a:endParaRPr sz="1207">
              <a:solidFill>
                <a:srgbClr val="222222"/>
              </a:solidFill>
            </a:endParaRPr>
          </a:p>
          <a:p>
            <a:pPr indent="0" lvl="0" marL="0" rtl="0" algn="l">
              <a:lnSpc>
                <a:spcPct val="105000"/>
              </a:lnSpc>
              <a:spcBef>
                <a:spcPts val="1200"/>
              </a:spcBef>
              <a:spcAft>
                <a:spcPts val="1200"/>
              </a:spcAft>
              <a:buSzPts val="852"/>
              <a:buNone/>
            </a:pPr>
            <a:r>
              <a:t/>
            </a:r>
            <a:endParaRPr sz="1207">
              <a:solidFill>
                <a:srgbClr val="22222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Natural Language Processing</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22222"/>
                </a:solidFill>
                <a:highlight>
                  <a:srgbClr val="FFFFFF"/>
                </a:highlight>
                <a:latin typeface="Arial"/>
                <a:ea typeface="Arial"/>
                <a:cs typeface="Arial"/>
                <a:sym typeface="Arial"/>
              </a:rPr>
              <a:t>Natural language processing is a subfield of linguistics, computer science, and artificial intelligence concerned with the interactions between computers and human language, in particular how to program computers to process and analyze large amounts of natural language data. More like giving computers the ability to understand text and spoken words in much the same way human beings can.</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222222"/>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transformer Architecture</a:t>
            </a:r>
            <a:endParaRPr/>
          </a:p>
        </p:txBody>
      </p:sp>
      <p:sp>
        <p:nvSpPr>
          <p:cNvPr id="342" name="Google Shape;342;p52"/>
          <p:cNvSpPr txBox="1"/>
          <p:nvPr>
            <p:ph idx="1" type="body"/>
          </p:nvPr>
        </p:nvSpPr>
        <p:spPr>
          <a:xfrm>
            <a:off x="729450" y="2078875"/>
            <a:ext cx="3803100" cy="283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7">
                <a:solidFill>
                  <a:srgbClr val="222222"/>
                </a:solidFill>
              </a:rPr>
              <a:t>The transformer architecture does not explicitly capture the order of words in the sequence, since context is modeled only through self-attention, which is agnostic to word order. To capture the ordering of the words, the transformer uses a technique called positional embedding. If our input sequence has a maximum length of , then we learn new embedding vectors—one for each word position. The input to the first transformer layer is the sum of the word embedding at position plus the positional embedding corresponding to position .</a:t>
            </a:r>
            <a:endParaRPr sz="1207">
              <a:solidFill>
                <a:srgbClr val="222222"/>
              </a:solidFill>
            </a:endParaRPr>
          </a:p>
          <a:p>
            <a:pPr indent="0" lvl="0" marL="0" rtl="0" algn="l">
              <a:lnSpc>
                <a:spcPct val="105000"/>
              </a:lnSpc>
              <a:spcBef>
                <a:spcPts val="1200"/>
              </a:spcBef>
              <a:spcAft>
                <a:spcPts val="1200"/>
              </a:spcAft>
              <a:buNone/>
            </a:pPr>
            <a:r>
              <a:t/>
            </a:r>
            <a:endParaRPr sz="1207">
              <a:solidFill>
                <a:srgbClr val="222222"/>
              </a:solidFill>
            </a:endParaRPr>
          </a:p>
        </p:txBody>
      </p:sp>
      <p:pic>
        <p:nvPicPr>
          <p:cNvPr id="343" name="Google Shape;343;p52"/>
          <p:cNvPicPr preferRelativeResize="0"/>
          <p:nvPr/>
        </p:nvPicPr>
        <p:blipFill>
          <a:blip r:embed="rId3">
            <a:alphaModFix/>
          </a:blip>
          <a:stretch>
            <a:fillRect/>
          </a:stretch>
        </p:blipFill>
        <p:spPr>
          <a:xfrm>
            <a:off x="4532575" y="1853850"/>
            <a:ext cx="4611426" cy="2983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transformer Architecture</a:t>
            </a:r>
            <a:endParaRPr/>
          </a:p>
        </p:txBody>
      </p:sp>
      <p:sp>
        <p:nvSpPr>
          <p:cNvPr id="349" name="Google Shape;349;p53"/>
          <p:cNvSpPr txBox="1"/>
          <p:nvPr>
            <p:ph idx="1" type="body"/>
          </p:nvPr>
        </p:nvSpPr>
        <p:spPr>
          <a:xfrm>
            <a:off x="729450" y="2078875"/>
            <a:ext cx="3803100" cy="2838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None/>
            </a:pPr>
            <a:r>
              <a:rPr lang="en" sz="1207">
                <a:solidFill>
                  <a:srgbClr val="222222"/>
                </a:solidFill>
              </a:rPr>
              <a:t>In this section, we have actually only told half the transformer story: the model we described here is called the transformer encoder. It is useful for text classification tasks. The full transformer architecture was originally designed as a sequence-to-sequence model for machine translation. Therefore, in addition to the encoder, it also includes a transformer decoder. The encoder and decoder are nearly identical, except that the decoder uses a version of self-attention where each word can only attend to the words before it, since text is generated left-to-right. The decoder also has a second attention module in each transformer layer that attends to the output of the transformer encoder.</a:t>
            </a:r>
            <a:endParaRPr sz="1207">
              <a:solidFill>
                <a:srgbClr val="222222"/>
              </a:solidFill>
            </a:endParaRPr>
          </a:p>
        </p:txBody>
      </p:sp>
      <p:pic>
        <p:nvPicPr>
          <p:cNvPr id="350" name="Google Shape;350;p53"/>
          <p:cNvPicPr preferRelativeResize="0"/>
          <p:nvPr/>
        </p:nvPicPr>
        <p:blipFill>
          <a:blip r:embed="rId3">
            <a:alphaModFix/>
          </a:blip>
          <a:stretch>
            <a:fillRect/>
          </a:stretch>
        </p:blipFill>
        <p:spPr>
          <a:xfrm>
            <a:off x="4684950" y="2006250"/>
            <a:ext cx="3959006"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PreTraining and Transfer Learning</a:t>
            </a:r>
            <a:endParaRPr/>
          </a:p>
        </p:txBody>
      </p:sp>
      <p:sp>
        <p:nvSpPr>
          <p:cNvPr id="356" name="Google Shape;356;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solidFill>
                  <a:srgbClr val="222222"/>
                </a:solidFill>
                <a:latin typeface="Arial"/>
                <a:ea typeface="Arial"/>
                <a:cs typeface="Arial"/>
                <a:sym typeface="Arial"/>
              </a:rPr>
              <a:t>P</a:t>
            </a:r>
            <a:r>
              <a:rPr lang="en" sz="1200">
                <a:solidFill>
                  <a:srgbClr val="222222"/>
                </a:solidFill>
                <a:latin typeface="Arial"/>
                <a:ea typeface="Arial"/>
                <a:cs typeface="Arial"/>
                <a:sym typeface="Arial"/>
              </a:rPr>
              <a:t>retraining: a form of transfer learning in which we use a large amount of shared general- domain language data to train an initial version of an NLP model. From there, we can use a smaller amount of domain-specific data (perhaps including some labeled data) to refine the model. The refined model can learn the vocabulary, idioms, syntactic structures, and other linguistic phenomena that are specific to the new domain.</a:t>
            </a:r>
            <a:endParaRPr sz="1200">
              <a:solidFill>
                <a:srgbClr val="222222"/>
              </a:solidFill>
              <a:latin typeface="Arial"/>
              <a:ea typeface="Arial"/>
              <a:cs typeface="Arial"/>
              <a:sym typeface="Arial"/>
            </a:endParaRPr>
          </a:p>
          <a:p>
            <a:pPr indent="0" lvl="0" marL="0" rtl="0" algn="l">
              <a:spcBef>
                <a:spcPts val="1200"/>
              </a:spcBef>
              <a:spcAft>
                <a:spcPts val="0"/>
              </a:spcAft>
              <a:buNone/>
            </a:pPr>
            <a:r>
              <a:rPr lang="en" sz="1200">
                <a:solidFill>
                  <a:srgbClr val="222222"/>
                </a:solidFill>
                <a:latin typeface="Arial"/>
                <a:ea typeface="Arial"/>
                <a:cs typeface="Arial"/>
                <a:sym typeface="Arial"/>
              </a:rPr>
              <a:t>Pretraining word embedding: GloVe, Google Word2Vec.</a:t>
            </a:r>
            <a:endParaRPr sz="1200">
              <a:solidFill>
                <a:srgbClr val="222222"/>
              </a:solidFill>
              <a:latin typeface="Arial"/>
              <a:ea typeface="Arial"/>
              <a:cs typeface="Arial"/>
              <a:sym typeface="Arial"/>
            </a:endParaRPr>
          </a:p>
          <a:p>
            <a:pPr indent="0" lvl="0" marL="0" rtl="0" algn="l">
              <a:spcBef>
                <a:spcPts val="1200"/>
              </a:spcBef>
              <a:spcAft>
                <a:spcPts val="1200"/>
              </a:spcAft>
              <a:buNone/>
            </a:pPr>
            <a:r>
              <a:rPr b="1" lang="en" sz="1200">
                <a:solidFill>
                  <a:srgbClr val="222222"/>
                </a:solidFill>
                <a:latin typeface="Arial"/>
                <a:ea typeface="Arial"/>
                <a:cs typeface="Arial"/>
                <a:sym typeface="Arial"/>
              </a:rPr>
              <a:t>Masked language model (MLM).</a:t>
            </a:r>
            <a:r>
              <a:rPr lang="en" sz="1200">
                <a:solidFill>
                  <a:srgbClr val="222222"/>
                </a:solidFill>
                <a:latin typeface="Arial"/>
                <a:ea typeface="Arial"/>
                <a:cs typeface="Arial"/>
                <a:sym typeface="Arial"/>
              </a:rPr>
              <a:t> MLMs are trained by masking (hiding) individual words in the input and asking the model to predict the masked words. For this task, one can use a deep bidirectional RNN or transformer on top of the masked sentence. For example, given the input sentence “The river__rose five feet” we can mask the middle word to get “The river five feet” and ask the model to fill in the blank.</a:t>
            </a:r>
            <a:endParaRPr sz="1200">
              <a:solidFill>
                <a:srgbClr val="22222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the Art </a:t>
            </a:r>
            <a:endParaRPr/>
          </a:p>
        </p:txBody>
      </p:sp>
      <p:sp>
        <p:nvSpPr>
          <p:cNvPr id="362" name="Google Shape;362;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latin typeface="Arial"/>
                <a:ea typeface="Arial"/>
                <a:cs typeface="Arial"/>
                <a:sym typeface="Arial"/>
              </a:rPr>
              <a:t>Deep learning and transfer learning have markedly advanced the state of the art for NLP. It started with simple word embeddings from systems such WORD2VEC in 2013 and GloVe in 2014. Researchers can download such a model or train their own relatively quickly without access to supercomputers. </a:t>
            </a:r>
            <a:endParaRPr sz="1200">
              <a:solidFill>
                <a:srgbClr val="000000"/>
              </a:solidFill>
              <a:latin typeface="Arial"/>
              <a:ea typeface="Arial"/>
              <a:cs typeface="Arial"/>
              <a:sym typeface="Arial"/>
            </a:endParaRPr>
          </a:p>
          <a:p>
            <a:pPr indent="0" lvl="0" marL="0" rtl="0" algn="l">
              <a:spcBef>
                <a:spcPts val="1200"/>
              </a:spcBef>
              <a:spcAft>
                <a:spcPts val="120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State of the Art Models</a:t>
            </a:r>
            <a:endParaRPr/>
          </a:p>
        </p:txBody>
      </p:sp>
      <p:sp>
        <p:nvSpPr>
          <p:cNvPr id="368" name="Google Shape;368;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04800" lvl="0" marL="457200" rtl="0" algn="l">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BERT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XLNET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State of the Art models became feasible only after hardware advances (GPUs and TPUs).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transformer model allowed for efficient training of much larger and deeper neural networks than was previously possible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 ROBERTA model with some fine-tuning achieves state-of-the-art results in question answering and reading comprehension tests</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GPT-2, a transformer-like language model with 1.5 billion parameters trained on 40GB of Internet text, achieves good results on such diverse tasks as translation between French and English</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T5 (the Text-to-Text Transfer Transformer) is designed to produce textual responses to various kinds of textual input. </a:t>
            </a:r>
            <a:endParaRPr sz="1200">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 Contents</a:t>
            </a:r>
            <a:endParaRPr/>
          </a:p>
        </p:txBody>
      </p:sp>
      <p:sp>
        <p:nvSpPr>
          <p:cNvPr id="379" name="Google Shape;379;p58"/>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Deep Learning for Natural Language Processing: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Word Embeddings,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Recurrent Neural Networks for NLP,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Sequence-to-Sequence Models,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The Transformer Architecture ,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Pretraining and Transfer Learning,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State of the art</a:t>
            </a:r>
            <a:endParaRPr sz="1000">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385" name="Google Shape;385;p59"/>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Computer Vision: </a:t>
            </a:r>
            <a:endParaRPr b="1"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Image Formation,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Simple Image Features,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Classifying Images,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Detecting Objects,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The 3D World,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Using Computer Vision</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 Robotics: </a:t>
            </a:r>
            <a:endParaRPr b="1"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Robot Hardware,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Robotic Perception,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Planning and Control,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Planning Uncertain Movements,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Reinforcement Learning in Robotics,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Humans and Robots, </a:t>
            </a:r>
            <a:endParaRPr sz="1000">
              <a:solidFill>
                <a:srgbClr val="000000"/>
              </a:solidFill>
              <a:latin typeface="Arial"/>
              <a:ea typeface="Arial"/>
              <a:cs typeface="Arial"/>
              <a:sym typeface="Arial"/>
            </a:endParaRPr>
          </a:p>
          <a:p>
            <a:pPr indent="-292100" lvl="1" marL="9144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Application Domains </a:t>
            </a:r>
            <a:endParaRPr sz="1000">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Computer Vision</a:t>
            </a:r>
            <a:endParaRPr/>
          </a:p>
        </p:txBody>
      </p:sp>
      <p:sp>
        <p:nvSpPr>
          <p:cNvPr id="391" name="Google Shape;391;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02124"/>
                </a:solidFill>
                <a:highlight>
                  <a:srgbClr val="FFFFFF"/>
                </a:highlight>
                <a:latin typeface="Arial"/>
                <a:ea typeface="Arial"/>
                <a:cs typeface="Arial"/>
                <a:sym typeface="Arial"/>
              </a:rPr>
              <a:t>Computer vision is </a:t>
            </a:r>
            <a:r>
              <a:rPr b="1" lang="en" sz="1200">
                <a:solidFill>
                  <a:srgbClr val="202124"/>
                </a:solidFill>
                <a:highlight>
                  <a:srgbClr val="FFFFFF"/>
                </a:highlight>
                <a:latin typeface="Arial"/>
                <a:ea typeface="Arial"/>
                <a:cs typeface="Arial"/>
                <a:sym typeface="Arial"/>
              </a:rPr>
              <a:t>a field of artificial intelligence (AI) that enables computers and systems to derive meaningful information from digital images, videos and other visual inputs</a:t>
            </a:r>
            <a:r>
              <a:rPr lang="en" sz="1200">
                <a:solidFill>
                  <a:srgbClr val="202124"/>
                </a:solidFill>
                <a:highlight>
                  <a:srgbClr val="FFFFFF"/>
                </a:highlight>
                <a:latin typeface="Arial"/>
                <a:ea typeface="Arial"/>
                <a:cs typeface="Arial"/>
                <a:sym typeface="Arial"/>
              </a:rPr>
              <a:t> — and take actions or make recommendations based on that information.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Formation</a:t>
            </a:r>
            <a:endParaRPr/>
          </a:p>
        </p:txBody>
      </p:sp>
      <p:sp>
        <p:nvSpPr>
          <p:cNvPr id="397" name="Google Shape;39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Pg: 1619</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95">
                <a:solidFill>
                  <a:srgbClr val="000000"/>
                </a:solidFill>
              </a:rPr>
              <a:t>3 Primary reasons for computers to do NLP</a:t>
            </a:r>
            <a:endParaRPr sz="2095">
              <a:solidFill>
                <a:srgbClr val="000000"/>
              </a:solidFill>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To </a:t>
            </a:r>
            <a:r>
              <a:rPr b="1" lang="en" sz="1200">
                <a:solidFill>
                  <a:srgbClr val="000000"/>
                </a:solidFill>
                <a:latin typeface="Arial"/>
                <a:ea typeface="Arial"/>
                <a:cs typeface="Arial"/>
                <a:sym typeface="Arial"/>
              </a:rPr>
              <a:t>communicate</a:t>
            </a:r>
            <a:r>
              <a:rPr lang="en" sz="1200">
                <a:solidFill>
                  <a:srgbClr val="000000"/>
                </a:solidFill>
                <a:latin typeface="Arial"/>
                <a:ea typeface="Arial"/>
                <a:cs typeface="Arial"/>
                <a:sym typeface="Arial"/>
              </a:rPr>
              <a:t> with humans. In many situations it is convenient for humans to use speech to interact with computers, and in most situations it is more convenient to use natural language rather than a formal language such as first-order predicate calculus.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To </a:t>
            </a:r>
            <a:r>
              <a:rPr b="1" lang="en" sz="1200">
                <a:solidFill>
                  <a:srgbClr val="000000"/>
                </a:solidFill>
                <a:latin typeface="Arial"/>
                <a:ea typeface="Arial"/>
                <a:cs typeface="Arial"/>
                <a:sym typeface="Arial"/>
              </a:rPr>
              <a:t>learn</a:t>
            </a:r>
            <a:r>
              <a:rPr lang="en" sz="1200">
                <a:solidFill>
                  <a:srgbClr val="000000"/>
                </a:solidFill>
                <a:latin typeface="Arial"/>
                <a:ea typeface="Arial"/>
                <a:cs typeface="Arial"/>
                <a:sym typeface="Arial"/>
              </a:rPr>
              <a:t>. Humans have written down a lot of knowledge using natural language. Wikipedia alone has 30 million pages of facts such as “Bush babies are small nocturnal primates,” whereas there are hardly any sources of facts like this written in formal logic. If we want our system to know a lot, it had better understand natural language.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To </a:t>
            </a:r>
            <a:r>
              <a:rPr b="1" lang="en" sz="1200">
                <a:solidFill>
                  <a:srgbClr val="000000"/>
                </a:solidFill>
                <a:latin typeface="Arial"/>
                <a:ea typeface="Arial"/>
                <a:cs typeface="Arial"/>
                <a:sym typeface="Arial"/>
              </a:rPr>
              <a:t>advance the scientific understanding of languages </a:t>
            </a:r>
            <a:r>
              <a:rPr lang="en" sz="1200">
                <a:solidFill>
                  <a:srgbClr val="000000"/>
                </a:solidFill>
                <a:latin typeface="Arial"/>
                <a:ea typeface="Arial"/>
                <a:cs typeface="Arial"/>
                <a:sym typeface="Arial"/>
              </a:rPr>
              <a:t>and language use, using the tools of AI in conjunction with linguistics, cognitive psychology, and neuroscience. </a:t>
            </a:r>
            <a:endParaRPr sz="1200">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Image Feature</a:t>
            </a:r>
            <a:endParaRPr/>
          </a:p>
        </p:txBody>
      </p:sp>
      <p:sp>
        <p:nvSpPr>
          <p:cNvPr id="403" name="Google Shape;403;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04800" lvl="0" marL="457200" rtl="0" algn="l">
              <a:spcBef>
                <a:spcPts val="0"/>
              </a:spcBef>
              <a:spcAft>
                <a:spcPts val="0"/>
              </a:spcAft>
              <a:buClr>
                <a:schemeClr val="dk2"/>
              </a:buClr>
              <a:buSzPts val="1200"/>
              <a:buChar char="-"/>
            </a:pPr>
            <a:r>
              <a:rPr lang="en" sz="1200">
                <a:solidFill>
                  <a:schemeClr val="dk2"/>
                </a:solidFill>
              </a:rPr>
              <a:t>Edges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Boundary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Texture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Segementation</a:t>
            </a:r>
            <a:endParaRPr sz="1200">
              <a:solidFill>
                <a:schemeClr val="dk2"/>
              </a:solidFill>
            </a:endParaRPr>
          </a:p>
          <a:p>
            <a:pPr indent="0" lvl="0" marL="0" rtl="0" algn="l">
              <a:spcBef>
                <a:spcPts val="1200"/>
              </a:spcBef>
              <a:spcAft>
                <a:spcPts val="0"/>
              </a:spcAft>
              <a:buNone/>
            </a:pPr>
            <a:r>
              <a:t/>
            </a:r>
            <a:endParaRPr sz="1200">
              <a:solidFill>
                <a:schemeClr val="dk2"/>
              </a:solidFill>
            </a:endParaRPr>
          </a:p>
          <a:p>
            <a:pPr indent="0" lvl="0" marL="0" rtl="0" algn="l">
              <a:spcBef>
                <a:spcPts val="1200"/>
              </a:spcBef>
              <a:spcAft>
                <a:spcPts val="0"/>
              </a:spcAft>
              <a:buNone/>
            </a:pPr>
            <a:r>
              <a:t/>
            </a:r>
            <a:endParaRPr sz="1200">
              <a:solidFill>
                <a:schemeClr val="dk2"/>
              </a:solidFill>
            </a:endParaRPr>
          </a:p>
          <a:p>
            <a:pPr indent="0" lvl="0" marL="0" rtl="0" algn="l">
              <a:spcBef>
                <a:spcPts val="1200"/>
              </a:spcBef>
              <a:spcAft>
                <a:spcPts val="0"/>
              </a:spcAft>
              <a:buNone/>
            </a:pPr>
            <a:r>
              <a:rPr lang="en" sz="1200">
                <a:solidFill>
                  <a:schemeClr val="dk2"/>
                </a:solidFill>
                <a:latin typeface="Arial"/>
                <a:ea typeface="Arial"/>
                <a:cs typeface="Arial"/>
                <a:sym typeface="Arial"/>
              </a:rPr>
              <a:t>		</a:t>
            </a:r>
            <a:endParaRPr sz="1200">
              <a:solidFill>
                <a:schemeClr val="dk2"/>
              </a:solidFill>
              <a:latin typeface="Arial"/>
              <a:ea typeface="Arial"/>
              <a:cs typeface="Arial"/>
              <a:sym typeface="Arial"/>
            </a:endParaRPr>
          </a:p>
          <a:p>
            <a:pPr indent="0" lvl="0" marL="0" rtl="0" algn="l">
              <a:spcBef>
                <a:spcPts val="1200"/>
              </a:spcBef>
              <a:spcAft>
                <a:spcPts val="1200"/>
              </a:spcAft>
              <a:buNone/>
            </a:pPr>
            <a:r>
              <a:rPr b="1" lang="en" sz="1200">
                <a:solidFill>
                  <a:schemeClr val="dk2"/>
                </a:solidFill>
                <a:latin typeface="Arial"/>
                <a:ea typeface="Arial"/>
                <a:cs typeface="Arial"/>
                <a:sym typeface="Arial"/>
              </a:rPr>
              <a:t>Noise </a:t>
            </a:r>
            <a:r>
              <a:rPr lang="en" sz="1200">
                <a:solidFill>
                  <a:schemeClr val="dk2"/>
                </a:solidFill>
                <a:latin typeface="Arial"/>
                <a:ea typeface="Arial"/>
                <a:cs typeface="Arial"/>
                <a:sym typeface="Arial"/>
              </a:rPr>
              <a:t>here means changes to the value of a pixel that don’t have to do with an edge.  </a:t>
            </a:r>
            <a:endParaRPr sz="12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Classifying images</a:t>
            </a:r>
            <a:endParaRPr/>
          </a:p>
        </p:txBody>
      </p:sp>
      <p:sp>
        <p:nvSpPr>
          <p:cNvPr id="409" name="Google Shape;409;p63"/>
          <p:cNvSpPr txBox="1"/>
          <p:nvPr>
            <p:ph idx="1" type="body"/>
          </p:nvPr>
        </p:nvSpPr>
        <p:spPr>
          <a:xfrm>
            <a:off x="729450" y="2078875"/>
            <a:ext cx="4272900" cy="2886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Clr>
                <a:srgbClr val="222222"/>
              </a:buClr>
              <a:buSzPct val="100000"/>
              <a:buChar char="●"/>
            </a:pPr>
            <a:r>
              <a:rPr b="1" lang="en">
                <a:solidFill>
                  <a:srgbClr val="222222"/>
                </a:solidFill>
              </a:rPr>
              <a:t>LIGHTING</a:t>
            </a:r>
            <a:r>
              <a:rPr lang="en">
                <a:solidFill>
                  <a:srgbClr val="222222"/>
                </a:solidFill>
              </a:rPr>
              <a:t>, which changes the brightness and color of the image. </a:t>
            </a:r>
            <a:endParaRPr>
              <a:solidFill>
                <a:srgbClr val="222222"/>
              </a:solidFill>
            </a:endParaRPr>
          </a:p>
          <a:p>
            <a:pPr indent="-304958" lvl="0" marL="457200" rtl="0" algn="l">
              <a:spcBef>
                <a:spcPts val="0"/>
              </a:spcBef>
              <a:spcAft>
                <a:spcPts val="0"/>
              </a:spcAft>
              <a:buClr>
                <a:srgbClr val="222222"/>
              </a:buClr>
              <a:buSzPct val="100000"/>
              <a:buChar char="●"/>
            </a:pPr>
            <a:r>
              <a:rPr b="1" lang="en">
                <a:solidFill>
                  <a:srgbClr val="222222"/>
                </a:solidFill>
              </a:rPr>
              <a:t>FORESHORTENING</a:t>
            </a:r>
            <a:r>
              <a:rPr lang="en">
                <a:solidFill>
                  <a:srgbClr val="222222"/>
                </a:solidFill>
              </a:rPr>
              <a:t>, which causes a pattern viewed at a glancing angle to be distorted. </a:t>
            </a:r>
            <a:endParaRPr>
              <a:solidFill>
                <a:srgbClr val="222222"/>
              </a:solidFill>
            </a:endParaRPr>
          </a:p>
          <a:p>
            <a:pPr indent="-304958" lvl="0" marL="457200" rtl="0" algn="l">
              <a:spcBef>
                <a:spcPts val="0"/>
              </a:spcBef>
              <a:spcAft>
                <a:spcPts val="0"/>
              </a:spcAft>
              <a:buClr>
                <a:srgbClr val="222222"/>
              </a:buClr>
              <a:buSzPct val="100000"/>
              <a:buChar char="●"/>
            </a:pPr>
            <a:r>
              <a:rPr b="1" lang="en">
                <a:solidFill>
                  <a:srgbClr val="222222"/>
                </a:solidFill>
              </a:rPr>
              <a:t>ASPECT</a:t>
            </a:r>
            <a:r>
              <a:rPr lang="en">
                <a:solidFill>
                  <a:srgbClr val="222222"/>
                </a:solidFill>
              </a:rPr>
              <a:t>, which causes objects to look different when seen from different directions. A doughnut seen from the side looks like a flattened oval, but from above it is an annulus. </a:t>
            </a:r>
            <a:endParaRPr>
              <a:solidFill>
                <a:srgbClr val="222222"/>
              </a:solidFill>
            </a:endParaRPr>
          </a:p>
          <a:p>
            <a:pPr indent="-304958" lvl="0" marL="457200" rtl="0" algn="l">
              <a:spcBef>
                <a:spcPts val="0"/>
              </a:spcBef>
              <a:spcAft>
                <a:spcPts val="0"/>
              </a:spcAft>
              <a:buClr>
                <a:srgbClr val="222222"/>
              </a:buClr>
              <a:buSzPct val="100000"/>
              <a:buChar char="●"/>
            </a:pPr>
            <a:r>
              <a:rPr b="1" lang="en">
                <a:solidFill>
                  <a:srgbClr val="222222"/>
                </a:solidFill>
              </a:rPr>
              <a:t>OCCLUSION</a:t>
            </a:r>
            <a:r>
              <a:rPr lang="en">
                <a:solidFill>
                  <a:srgbClr val="222222"/>
                </a:solidFill>
              </a:rPr>
              <a:t>, where some parts of the object are hidden. Objects can occlude one another, or parts of an object can occlude other parts, an effect known as self-occlusion. </a:t>
            </a:r>
            <a:endParaRPr>
              <a:solidFill>
                <a:srgbClr val="222222"/>
              </a:solidFill>
            </a:endParaRPr>
          </a:p>
          <a:p>
            <a:pPr indent="-304958" lvl="0" marL="457200" rtl="0" algn="l">
              <a:spcBef>
                <a:spcPts val="0"/>
              </a:spcBef>
              <a:spcAft>
                <a:spcPts val="0"/>
              </a:spcAft>
              <a:buClr>
                <a:srgbClr val="222222"/>
              </a:buClr>
              <a:buSzPct val="100000"/>
              <a:buChar char="●"/>
            </a:pPr>
            <a:r>
              <a:rPr b="1" lang="en">
                <a:solidFill>
                  <a:srgbClr val="222222"/>
                </a:solidFill>
              </a:rPr>
              <a:t>DEFORMATION</a:t>
            </a:r>
            <a:r>
              <a:rPr lang="en">
                <a:solidFill>
                  <a:srgbClr val="222222"/>
                </a:solidFill>
              </a:rPr>
              <a:t>, where the object changes its shape. For example, the tennis player moves her arms and legs.</a:t>
            </a:r>
            <a:endParaRPr>
              <a:solidFill>
                <a:srgbClr val="222222"/>
              </a:solidFill>
            </a:endParaRPr>
          </a:p>
        </p:txBody>
      </p:sp>
      <p:pic>
        <p:nvPicPr>
          <p:cNvPr id="410" name="Google Shape;410;p63"/>
          <p:cNvPicPr preferRelativeResize="0"/>
          <p:nvPr/>
        </p:nvPicPr>
        <p:blipFill>
          <a:blip r:embed="rId3">
            <a:alphaModFix/>
          </a:blip>
          <a:stretch>
            <a:fillRect/>
          </a:stretch>
        </p:blipFill>
        <p:spPr>
          <a:xfrm>
            <a:off x="5154750" y="2006250"/>
            <a:ext cx="3836850" cy="24834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Detecting Objects</a:t>
            </a:r>
            <a:endParaRPr/>
          </a:p>
        </p:txBody>
      </p:sp>
      <p:sp>
        <p:nvSpPr>
          <p:cNvPr id="416" name="Google Shape;416;p64"/>
          <p:cNvSpPr txBox="1"/>
          <p:nvPr>
            <p:ph idx="1" type="body"/>
          </p:nvPr>
        </p:nvSpPr>
        <p:spPr>
          <a:xfrm>
            <a:off x="729450" y="2078875"/>
            <a:ext cx="384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200">
                <a:solidFill>
                  <a:srgbClr val="202124"/>
                </a:solidFill>
                <a:highlight>
                  <a:srgbClr val="FFFFFF"/>
                </a:highlight>
                <a:latin typeface="Arial"/>
                <a:ea typeface="Arial"/>
                <a:cs typeface="Arial"/>
                <a:sym typeface="Arial"/>
              </a:rPr>
              <a:t>Object detection is used to locate and identify objects in images</a:t>
            </a:r>
            <a:r>
              <a:rPr lang="en" sz="1200">
                <a:solidFill>
                  <a:srgbClr val="202124"/>
                </a:solidFill>
                <a:highlight>
                  <a:srgbClr val="FFFFFF"/>
                </a:highlight>
                <a:latin typeface="Arial"/>
                <a:ea typeface="Arial"/>
                <a:cs typeface="Arial"/>
                <a:sym typeface="Arial"/>
              </a:rPr>
              <a:t>. You can use Custom Vision to train a model to detect specific classes of object in images.</a:t>
            </a:r>
            <a:endParaRPr/>
          </a:p>
        </p:txBody>
      </p:sp>
      <p:pic>
        <p:nvPicPr>
          <p:cNvPr id="417" name="Google Shape;417;p64"/>
          <p:cNvPicPr preferRelativeResize="0"/>
          <p:nvPr/>
        </p:nvPicPr>
        <p:blipFill rotWithShape="1">
          <a:blip r:embed="rId3">
            <a:alphaModFix/>
          </a:blip>
          <a:srcRect b="0" l="0" r="34649" t="0"/>
          <a:stretch/>
        </p:blipFill>
        <p:spPr>
          <a:xfrm>
            <a:off x="4338725" y="1489075"/>
            <a:ext cx="4481376" cy="3428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3D World</a:t>
            </a:r>
            <a:endParaRPr/>
          </a:p>
        </p:txBody>
      </p:sp>
      <p:sp>
        <p:nvSpPr>
          <p:cNvPr id="423" name="Google Shape;423;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PG: 1654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Computer vision</a:t>
            </a:r>
            <a:endParaRPr/>
          </a:p>
        </p:txBody>
      </p:sp>
      <p:sp>
        <p:nvSpPr>
          <p:cNvPr id="429" name="Google Shape;429;p66"/>
          <p:cNvSpPr txBox="1"/>
          <p:nvPr>
            <p:ph idx="1" type="body"/>
          </p:nvPr>
        </p:nvSpPr>
        <p:spPr>
          <a:xfrm>
            <a:off x="729450" y="2078875"/>
            <a:ext cx="3803400" cy="306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935"/>
              <a:buNone/>
            </a:pPr>
            <a:r>
              <a:rPr lang="en" sz="1205">
                <a:solidFill>
                  <a:srgbClr val="222222"/>
                </a:solidFill>
                <a:latin typeface="Arial"/>
                <a:ea typeface="Arial"/>
                <a:cs typeface="Arial"/>
                <a:sym typeface="Arial"/>
              </a:rPr>
              <a:t>Classifying what people are doing is harder. Video that shows rather structured behaviors, like ballet, gymnastics, or tai chi, where there are quite specific vocabularies that refer to very precisely delineated activities on simple backgrounds, is quite easy to deal with. Good results can be obtained with a lot of labeled data and an appropriate convolutional neural network. However, it can be difficult to prove that the methods actually work, because they rely so strongly on context. For example, a classifier that labels “swimming” sequences very well might just be a swimming pool detector, which wouldn’t work for (say) swimmers in rivers.</a:t>
            </a:r>
            <a:endParaRPr sz="1205">
              <a:solidFill>
                <a:srgbClr val="222222"/>
              </a:solidFill>
              <a:latin typeface="Arial"/>
              <a:ea typeface="Arial"/>
              <a:cs typeface="Arial"/>
              <a:sym typeface="Arial"/>
            </a:endParaRPr>
          </a:p>
        </p:txBody>
      </p:sp>
      <p:pic>
        <p:nvPicPr>
          <p:cNvPr id="430" name="Google Shape;430;p66"/>
          <p:cNvPicPr preferRelativeResize="0"/>
          <p:nvPr/>
        </p:nvPicPr>
        <p:blipFill>
          <a:blip r:embed="rId3">
            <a:alphaModFix/>
          </a:blip>
          <a:stretch>
            <a:fillRect/>
          </a:stretch>
        </p:blipFill>
        <p:spPr>
          <a:xfrm>
            <a:off x="4532920" y="2078870"/>
            <a:ext cx="4611074" cy="2888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Computer vision</a:t>
            </a:r>
            <a:endParaRPr/>
          </a:p>
        </p:txBody>
      </p:sp>
      <p:pic>
        <p:nvPicPr>
          <p:cNvPr id="436" name="Google Shape;436;p67"/>
          <p:cNvPicPr preferRelativeResize="0"/>
          <p:nvPr/>
        </p:nvPicPr>
        <p:blipFill>
          <a:blip r:embed="rId3">
            <a:alphaModFix/>
          </a:blip>
          <a:stretch>
            <a:fillRect/>
          </a:stretch>
        </p:blipFill>
        <p:spPr>
          <a:xfrm>
            <a:off x="1807224" y="1919200"/>
            <a:ext cx="5821454" cy="3224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Computer vision</a:t>
            </a:r>
            <a:endParaRPr/>
          </a:p>
        </p:txBody>
      </p:sp>
      <p:pic>
        <p:nvPicPr>
          <p:cNvPr id="442" name="Google Shape;442;p68"/>
          <p:cNvPicPr preferRelativeResize="0"/>
          <p:nvPr/>
        </p:nvPicPr>
        <p:blipFill>
          <a:blip r:embed="rId3">
            <a:alphaModFix/>
          </a:blip>
          <a:stretch>
            <a:fillRect/>
          </a:stretch>
        </p:blipFill>
        <p:spPr>
          <a:xfrm>
            <a:off x="867050" y="1987450"/>
            <a:ext cx="6092469"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Computer vision: Visual Question Answering</a:t>
            </a:r>
            <a:endParaRPr/>
          </a:p>
        </p:txBody>
      </p:sp>
      <p:pic>
        <p:nvPicPr>
          <p:cNvPr id="448" name="Google Shape;448;p69"/>
          <p:cNvPicPr preferRelativeResize="0"/>
          <p:nvPr/>
        </p:nvPicPr>
        <p:blipFill>
          <a:blip r:embed="rId3">
            <a:alphaModFix/>
          </a:blip>
          <a:stretch>
            <a:fillRect/>
          </a:stretch>
        </p:blipFill>
        <p:spPr>
          <a:xfrm>
            <a:off x="729438" y="1853838"/>
            <a:ext cx="7553325" cy="34004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Robots</a:t>
            </a:r>
            <a:endParaRPr/>
          </a:p>
        </p:txBody>
      </p:sp>
      <p:sp>
        <p:nvSpPr>
          <p:cNvPr id="454" name="Google Shape;454;p70"/>
          <p:cNvSpPr txBox="1"/>
          <p:nvPr>
            <p:ph idx="1" type="body"/>
          </p:nvPr>
        </p:nvSpPr>
        <p:spPr>
          <a:xfrm>
            <a:off x="75225" y="2078875"/>
            <a:ext cx="4176300" cy="30177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rgbClr val="222222"/>
                </a:solidFill>
                <a:latin typeface="Arial"/>
                <a:ea typeface="Arial"/>
                <a:cs typeface="Arial"/>
                <a:sym typeface="Arial"/>
              </a:rPr>
              <a:t>Robots are physical agents that perform tasks by manipulating the physical world. To do so, they are equipped with effectors such as legs, wheels, joints, and grippers. </a:t>
            </a:r>
            <a:endParaRPr>
              <a:solidFill>
                <a:srgbClr val="222222"/>
              </a:solidFill>
              <a:latin typeface="Arial"/>
              <a:ea typeface="Arial"/>
              <a:cs typeface="Arial"/>
              <a:sym typeface="Arial"/>
            </a:endParaRPr>
          </a:p>
          <a:p>
            <a:pPr indent="0" lvl="0" marL="0" rtl="0" algn="l">
              <a:spcBef>
                <a:spcPts val="1200"/>
              </a:spcBef>
              <a:spcAft>
                <a:spcPts val="1200"/>
              </a:spcAft>
              <a:buNone/>
            </a:pPr>
            <a:r>
              <a:rPr lang="en">
                <a:solidFill>
                  <a:srgbClr val="222222"/>
                </a:solidFill>
                <a:latin typeface="Arial"/>
                <a:ea typeface="Arial"/>
                <a:cs typeface="Arial"/>
                <a:sym typeface="Arial"/>
              </a:rPr>
              <a:t>Effectors are designed to assert physical forces on the environment. When they do this, a few things may happen: </a:t>
            </a:r>
            <a:r>
              <a:rPr b="1" lang="en">
                <a:solidFill>
                  <a:srgbClr val="222222"/>
                </a:solidFill>
                <a:latin typeface="Arial"/>
                <a:ea typeface="Arial"/>
                <a:cs typeface="Arial"/>
                <a:sym typeface="Arial"/>
              </a:rPr>
              <a:t>the robot’s state might change</a:t>
            </a:r>
            <a:r>
              <a:rPr lang="en">
                <a:solidFill>
                  <a:srgbClr val="222222"/>
                </a:solidFill>
                <a:latin typeface="Arial"/>
                <a:ea typeface="Arial"/>
                <a:cs typeface="Arial"/>
                <a:sym typeface="Arial"/>
              </a:rPr>
              <a:t> (e.g., a car spins its wheels and makes progress on the road as a result), </a:t>
            </a:r>
            <a:r>
              <a:rPr b="1" lang="en">
                <a:solidFill>
                  <a:srgbClr val="222222"/>
                </a:solidFill>
                <a:latin typeface="Arial"/>
                <a:ea typeface="Arial"/>
                <a:cs typeface="Arial"/>
                <a:sym typeface="Arial"/>
              </a:rPr>
              <a:t>the state of the environment might change </a:t>
            </a:r>
            <a:r>
              <a:rPr lang="en">
                <a:solidFill>
                  <a:srgbClr val="222222"/>
                </a:solidFill>
                <a:latin typeface="Arial"/>
                <a:ea typeface="Arial"/>
                <a:cs typeface="Arial"/>
                <a:sym typeface="Arial"/>
              </a:rPr>
              <a:t>(e.g., a robot arm uses its gripper to push a mug across the counter), and even </a:t>
            </a:r>
            <a:r>
              <a:rPr b="1" lang="en">
                <a:solidFill>
                  <a:srgbClr val="222222"/>
                </a:solidFill>
                <a:latin typeface="Arial"/>
                <a:ea typeface="Arial"/>
                <a:cs typeface="Arial"/>
                <a:sym typeface="Arial"/>
              </a:rPr>
              <a:t>the state of the people around the robot might change</a:t>
            </a:r>
            <a:r>
              <a:rPr lang="en">
                <a:solidFill>
                  <a:srgbClr val="222222"/>
                </a:solidFill>
                <a:latin typeface="Arial"/>
                <a:ea typeface="Arial"/>
                <a:cs typeface="Arial"/>
                <a:sym typeface="Arial"/>
              </a:rPr>
              <a:t> (e.g., an exoskeleton moves and that changes the configuration of a person’s leg; or a mobile robot makes progress toward the elevator doors, and a person notices and is nice enough to move out of the way, or even push the button for the robot).</a:t>
            </a:r>
            <a:endParaRPr>
              <a:solidFill>
                <a:srgbClr val="222222"/>
              </a:solidFill>
              <a:latin typeface="Arial"/>
              <a:ea typeface="Arial"/>
              <a:cs typeface="Arial"/>
              <a:sym typeface="Arial"/>
            </a:endParaRPr>
          </a:p>
        </p:txBody>
      </p:sp>
      <p:pic>
        <p:nvPicPr>
          <p:cNvPr id="455" name="Google Shape;455;p70"/>
          <p:cNvPicPr preferRelativeResize="0"/>
          <p:nvPr/>
        </p:nvPicPr>
        <p:blipFill>
          <a:blip r:embed="rId3">
            <a:alphaModFix/>
          </a:blip>
          <a:stretch>
            <a:fillRect/>
          </a:stretch>
        </p:blipFill>
        <p:spPr>
          <a:xfrm>
            <a:off x="4251625" y="1908825"/>
            <a:ext cx="4892375" cy="2761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71"/>
          <p:cNvPicPr preferRelativeResize="0"/>
          <p:nvPr/>
        </p:nvPicPr>
        <p:blipFill>
          <a:blip r:embed="rId3">
            <a:alphaModFix/>
          </a:blip>
          <a:stretch>
            <a:fillRect/>
          </a:stretch>
        </p:blipFill>
        <p:spPr>
          <a:xfrm>
            <a:off x="1190625" y="100013"/>
            <a:ext cx="6762750" cy="494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Models</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22222"/>
                </a:solidFill>
                <a:highlight>
                  <a:srgbClr val="FFFFFF"/>
                </a:highlight>
                <a:latin typeface="Arial"/>
                <a:ea typeface="Arial"/>
                <a:cs typeface="Arial"/>
                <a:sym typeface="Arial"/>
              </a:rPr>
              <a:t>A language model is a probability distribution over sequences of words. Given such a sequence of length m, a language model assigns a probability                           to the whole sequence. Language models generate probabilities by training on text corpora in one or many languages.</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222222"/>
                </a:solidFill>
                <a:highlight>
                  <a:srgbClr val="FFFFFF"/>
                </a:highlight>
                <a:latin typeface="Arial"/>
                <a:ea typeface="Arial"/>
                <a:cs typeface="Arial"/>
                <a:sym typeface="Arial"/>
              </a:rPr>
              <a:t>We define a language model as a probability distribution describing the likelihood of any string. Such a model should say that “Do I dare disturb the universe?” has a reasonable probability as a string of English, but “Universe dare the I disturb do?” is extremely unlikely.</a:t>
            </a:r>
            <a:endParaRPr sz="12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222222"/>
              </a:solidFill>
              <a:highlight>
                <a:srgbClr val="FFFFFF"/>
              </a:highlight>
              <a:latin typeface="Arial"/>
              <a:ea typeface="Arial"/>
              <a:cs typeface="Arial"/>
              <a:sym typeface="Arial"/>
            </a:endParaRPr>
          </a:p>
        </p:txBody>
      </p:sp>
      <p:pic>
        <p:nvPicPr>
          <p:cNvPr id="118" name="Google Shape;118;p18"/>
          <p:cNvPicPr preferRelativeResize="0"/>
          <p:nvPr/>
        </p:nvPicPr>
        <p:blipFill rotWithShape="1">
          <a:blip r:embed="rId3">
            <a:alphaModFix/>
          </a:blip>
          <a:srcRect b="20886" l="0" r="4924" t="0"/>
          <a:stretch/>
        </p:blipFill>
        <p:spPr>
          <a:xfrm>
            <a:off x="3368250" y="2375825"/>
            <a:ext cx="1032400" cy="195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 Hardware</a:t>
            </a:r>
            <a:endParaRPr/>
          </a:p>
        </p:txBody>
      </p:sp>
      <p:sp>
        <p:nvSpPr>
          <p:cNvPr id="466" name="Google Shape;466;p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7" name="Google Shape;467;p72"/>
          <p:cNvPicPr preferRelativeResize="0"/>
          <p:nvPr/>
        </p:nvPicPr>
        <p:blipFill>
          <a:blip r:embed="rId3">
            <a:alphaModFix/>
          </a:blip>
          <a:stretch>
            <a:fillRect/>
          </a:stretch>
        </p:blipFill>
        <p:spPr>
          <a:xfrm>
            <a:off x="72525" y="2078875"/>
            <a:ext cx="4393975" cy="2688075"/>
          </a:xfrm>
          <a:prstGeom prst="rect">
            <a:avLst/>
          </a:prstGeom>
          <a:noFill/>
          <a:ln>
            <a:noFill/>
          </a:ln>
        </p:spPr>
      </p:pic>
      <p:pic>
        <p:nvPicPr>
          <p:cNvPr id="468" name="Google Shape;468;p72"/>
          <p:cNvPicPr preferRelativeResize="0"/>
          <p:nvPr/>
        </p:nvPicPr>
        <p:blipFill>
          <a:blip r:embed="rId4">
            <a:alphaModFix/>
          </a:blip>
          <a:stretch>
            <a:fillRect/>
          </a:stretch>
        </p:blipFill>
        <p:spPr>
          <a:xfrm>
            <a:off x="4572000" y="1726800"/>
            <a:ext cx="4588700" cy="316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Robotic Perceptron</a:t>
            </a:r>
            <a:endParaRPr/>
          </a:p>
        </p:txBody>
      </p:sp>
      <p:sp>
        <p:nvSpPr>
          <p:cNvPr id="474" name="Google Shape;474;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110">
                <a:solidFill>
                  <a:srgbClr val="222222"/>
                </a:solidFill>
                <a:latin typeface="Arial"/>
                <a:ea typeface="Arial"/>
                <a:cs typeface="Arial"/>
                <a:sym typeface="Arial"/>
              </a:rPr>
              <a:t>Perception is the process by which robots map sensor measurements into internal representations of the environment. Much of it uses the computer vision techniques from the previous chapter. But perception for robotics must deal with additional sensors like lidar and tactile sensors.</a:t>
            </a:r>
            <a:endParaRPr sz="1110">
              <a:solidFill>
                <a:srgbClr val="222222"/>
              </a:solidFill>
              <a:latin typeface="Arial"/>
              <a:ea typeface="Arial"/>
              <a:cs typeface="Arial"/>
              <a:sym typeface="Arial"/>
            </a:endParaRPr>
          </a:p>
          <a:p>
            <a:pPr indent="0" lvl="0" marL="0" rtl="0" algn="l">
              <a:lnSpc>
                <a:spcPct val="105000"/>
              </a:lnSpc>
              <a:spcBef>
                <a:spcPts val="1200"/>
              </a:spcBef>
              <a:spcAft>
                <a:spcPts val="0"/>
              </a:spcAft>
              <a:buSzPts val="770"/>
              <a:buNone/>
            </a:pPr>
            <a:r>
              <a:rPr lang="en" sz="1110">
                <a:solidFill>
                  <a:srgbClr val="222222"/>
                </a:solidFill>
                <a:latin typeface="Arial"/>
                <a:ea typeface="Arial"/>
                <a:cs typeface="Arial"/>
                <a:sym typeface="Arial"/>
              </a:rPr>
              <a:t>A good internal representations for robots have three properties:</a:t>
            </a:r>
            <a:endParaRPr sz="1110">
              <a:solidFill>
                <a:srgbClr val="222222"/>
              </a:solidFill>
              <a:latin typeface="Arial"/>
              <a:ea typeface="Arial"/>
              <a:cs typeface="Arial"/>
              <a:sym typeface="Arial"/>
            </a:endParaRPr>
          </a:p>
          <a:p>
            <a:pPr indent="-299085" lvl="0" marL="457200" rtl="0" algn="l">
              <a:lnSpc>
                <a:spcPct val="105000"/>
              </a:lnSpc>
              <a:spcBef>
                <a:spcPts val="1200"/>
              </a:spcBef>
              <a:spcAft>
                <a:spcPts val="0"/>
              </a:spcAft>
              <a:buClr>
                <a:srgbClr val="222222"/>
              </a:buClr>
              <a:buSzPts val="1110"/>
              <a:buFont typeface="Arial"/>
              <a:buChar char="●"/>
            </a:pPr>
            <a:r>
              <a:rPr lang="en" sz="1110">
                <a:solidFill>
                  <a:srgbClr val="222222"/>
                </a:solidFill>
                <a:latin typeface="Arial"/>
                <a:ea typeface="Arial"/>
                <a:cs typeface="Arial"/>
                <a:sym typeface="Arial"/>
              </a:rPr>
              <a:t>They contain enough information for the robot to make good decisions.</a:t>
            </a:r>
            <a:endParaRPr sz="1110">
              <a:solidFill>
                <a:srgbClr val="222222"/>
              </a:solidFill>
              <a:latin typeface="Arial"/>
              <a:ea typeface="Arial"/>
              <a:cs typeface="Arial"/>
              <a:sym typeface="Arial"/>
            </a:endParaRPr>
          </a:p>
          <a:p>
            <a:pPr indent="-299085" lvl="0" marL="457200" rtl="0" algn="l">
              <a:lnSpc>
                <a:spcPct val="105000"/>
              </a:lnSpc>
              <a:spcBef>
                <a:spcPts val="0"/>
              </a:spcBef>
              <a:spcAft>
                <a:spcPts val="0"/>
              </a:spcAft>
              <a:buClr>
                <a:srgbClr val="222222"/>
              </a:buClr>
              <a:buSzPts val="1110"/>
              <a:buFont typeface="Arial"/>
              <a:buChar char="●"/>
            </a:pPr>
            <a:r>
              <a:rPr lang="en" sz="1110">
                <a:solidFill>
                  <a:srgbClr val="222222"/>
                </a:solidFill>
                <a:latin typeface="Arial"/>
                <a:ea typeface="Arial"/>
                <a:cs typeface="Arial"/>
                <a:sym typeface="Arial"/>
              </a:rPr>
              <a:t>They are structured so that they can be updated efficiently.</a:t>
            </a:r>
            <a:endParaRPr sz="1110">
              <a:solidFill>
                <a:srgbClr val="222222"/>
              </a:solidFill>
              <a:latin typeface="Arial"/>
              <a:ea typeface="Arial"/>
              <a:cs typeface="Arial"/>
              <a:sym typeface="Arial"/>
            </a:endParaRPr>
          </a:p>
          <a:p>
            <a:pPr indent="-299085" lvl="0" marL="457200" rtl="0" algn="l">
              <a:lnSpc>
                <a:spcPct val="105000"/>
              </a:lnSpc>
              <a:spcBef>
                <a:spcPts val="0"/>
              </a:spcBef>
              <a:spcAft>
                <a:spcPts val="0"/>
              </a:spcAft>
              <a:buClr>
                <a:srgbClr val="222222"/>
              </a:buClr>
              <a:buSzPts val="1110"/>
              <a:buFont typeface="Arial"/>
              <a:buChar char="●"/>
            </a:pPr>
            <a:r>
              <a:rPr lang="en" sz="1110">
                <a:solidFill>
                  <a:srgbClr val="222222"/>
                </a:solidFill>
                <a:latin typeface="Arial"/>
                <a:ea typeface="Arial"/>
                <a:cs typeface="Arial"/>
                <a:sym typeface="Arial"/>
              </a:rPr>
              <a:t>They are natural in the sense that internal variables correspond to natural state variables in the physical world.</a:t>
            </a:r>
            <a:endParaRPr sz="1110">
              <a:solidFill>
                <a:srgbClr val="222222"/>
              </a:solidFill>
              <a:latin typeface="Arial"/>
              <a:ea typeface="Arial"/>
              <a:cs typeface="Arial"/>
              <a:sym typeface="Arial"/>
            </a:endParaRPr>
          </a:p>
          <a:p>
            <a:pPr indent="0" lvl="0" marL="0" rtl="0" algn="l">
              <a:lnSpc>
                <a:spcPct val="105000"/>
              </a:lnSpc>
              <a:spcBef>
                <a:spcPts val="1200"/>
              </a:spcBef>
              <a:spcAft>
                <a:spcPts val="1200"/>
              </a:spcAft>
              <a:buSzPts val="770"/>
              <a:buNone/>
            </a:pPr>
            <a:r>
              <a:t/>
            </a:r>
            <a:endParaRPr sz="1110">
              <a:solidFill>
                <a:srgbClr val="222222"/>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480" name="Google Shape;48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81" name="Google Shape;481;p74"/>
          <p:cNvPicPr preferRelativeResize="0"/>
          <p:nvPr/>
        </p:nvPicPr>
        <p:blipFill>
          <a:blip r:embed="rId3">
            <a:alphaModFix/>
          </a:blip>
          <a:stretch>
            <a:fillRect/>
          </a:stretch>
        </p:blipFill>
        <p:spPr>
          <a:xfrm>
            <a:off x="109325" y="1933775"/>
            <a:ext cx="4267061" cy="3209725"/>
          </a:xfrm>
          <a:prstGeom prst="rect">
            <a:avLst/>
          </a:prstGeom>
          <a:noFill/>
          <a:ln>
            <a:noFill/>
          </a:ln>
        </p:spPr>
      </p:pic>
      <p:pic>
        <p:nvPicPr>
          <p:cNvPr id="482" name="Google Shape;482;p74"/>
          <p:cNvPicPr preferRelativeResize="0"/>
          <p:nvPr/>
        </p:nvPicPr>
        <p:blipFill>
          <a:blip r:embed="rId4">
            <a:alphaModFix/>
          </a:blip>
          <a:stretch>
            <a:fillRect/>
          </a:stretch>
        </p:blipFill>
        <p:spPr>
          <a:xfrm>
            <a:off x="4466057" y="1893813"/>
            <a:ext cx="4358242" cy="3289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Planning and Control</a:t>
            </a:r>
            <a:endParaRPr/>
          </a:p>
        </p:txBody>
      </p:sp>
      <p:sp>
        <p:nvSpPr>
          <p:cNvPr id="488" name="Google Shape;48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205">
                <a:solidFill>
                  <a:srgbClr val="222222"/>
                </a:solidFill>
                <a:latin typeface="Arial"/>
                <a:ea typeface="Arial"/>
                <a:cs typeface="Arial"/>
                <a:sym typeface="Arial"/>
              </a:rPr>
              <a:t>The robot’s deliberations ultimately come down to deciding how to move, from the abstract task level all the way down to the currents that are sent to its motors. In this section, we simplify by assuming that perception (and, where needed, prediction) are given, so the world is observable. We further assume deterministic transitions (dynamics) of the world.</a:t>
            </a:r>
            <a:endParaRPr sz="1205">
              <a:solidFill>
                <a:srgbClr val="222222"/>
              </a:solidFill>
              <a:latin typeface="Arial"/>
              <a:ea typeface="Arial"/>
              <a:cs typeface="Arial"/>
              <a:sym typeface="Arial"/>
            </a:endParaRPr>
          </a:p>
          <a:p>
            <a:pPr indent="0" lvl="0" marL="0" rtl="0" algn="l">
              <a:lnSpc>
                <a:spcPct val="95000"/>
              </a:lnSpc>
              <a:spcBef>
                <a:spcPts val="1200"/>
              </a:spcBef>
              <a:spcAft>
                <a:spcPts val="0"/>
              </a:spcAft>
              <a:buSzPts val="935"/>
              <a:buNone/>
            </a:pPr>
            <a:r>
              <a:rPr lang="en" sz="1205">
                <a:solidFill>
                  <a:srgbClr val="222222"/>
                </a:solidFill>
                <a:latin typeface="Arial"/>
                <a:ea typeface="Arial"/>
                <a:cs typeface="Arial"/>
                <a:sym typeface="Arial"/>
              </a:rPr>
              <a:t>We start by separating motion from control. We define a path as a sequence of points in geometric space that a robot (or a robot part, such as an arm) will follow. Here we mean a sequence of points in space rather than a sequence of discrete actions. The task of finding a good path is called </a:t>
            </a:r>
            <a:r>
              <a:rPr b="1" lang="en" sz="1205">
                <a:solidFill>
                  <a:srgbClr val="222222"/>
                </a:solidFill>
                <a:latin typeface="Arial"/>
                <a:ea typeface="Arial"/>
                <a:cs typeface="Arial"/>
                <a:sym typeface="Arial"/>
              </a:rPr>
              <a:t>motion planning.</a:t>
            </a:r>
            <a:endParaRPr b="1" sz="1205">
              <a:solidFill>
                <a:srgbClr val="222222"/>
              </a:solidFill>
              <a:latin typeface="Arial"/>
              <a:ea typeface="Arial"/>
              <a:cs typeface="Arial"/>
              <a:sym typeface="Arial"/>
            </a:endParaRPr>
          </a:p>
          <a:p>
            <a:pPr indent="0" lvl="0" marL="0" rtl="0" algn="l">
              <a:lnSpc>
                <a:spcPct val="95000"/>
              </a:lnSpc>
              <a:spcBef>
                <a:spcPts val="1200"/>
              </a:spcBef>
              <a:spcAft>
                <a:spcPts val="0"/>
              </a:spcAft>
              <a:buSzPts val="935"/>
              <a:buNone/>
            </a:pPr>
            <a:r>
              <a:rPr lang="en" sz="1205">
                <a:solidFill>
                  <a:srgbClr val="222222"/>
                </a:solidFill>
                <a:latin typeface="Arial"/>
                <a:ea typeface="Arial"/>
                <a:cs typeface="Arial"/>
                <a:sym typeface="Arial"/>
              </a:rPr>
              <a:t>Once we have a path, the task of executing a sequence of actions to follow the path is called trajectory tracking control. A </a:t>
            </a:r>
            <a:r>
              <a:rPr b="1" lang="en" sz="1205">
                <a:solidFill>
                  <a:srgbClr val="222222"/>
                </a:solidFill>
                <a:latin typeface="Arial"/>
                <a:ea typeface="Arial"/>
                <a:cs typeface="Arial"/>
                <a:sym typeface="Arial"/>
              </a:rPr>
              <a:t>trajectory</a:t>
            </a:r>
            <a:r>
              <a:rPr lang="en" sz="1205">
                <a:solidFill>
                  <a:srgbClr val="222222"/>
                </a:solidFill>
                <a:latin typeface="Arial"/>
                <a:ea typeface="Arial"/>
                <a:cs typeface="Arial"/>
                <a:sym typeface="Arial"/>
              </a:rPr>
              <a:t> is a path that has a time associated with each point on the path. A path just says “go from A to B to C, etc.” and a trajectory says “start at A, take 1 second to get to B, and another 1.5 seconds to get to C, etc.”</a:t>
            </a:r>
            <a:endParaRPr sz="1205">
              <a:solidFill>
                <a:srgbClr val="222222"/>
              </a:solidFill>
              <a:latin typeface="Arial"/>
              <a:ea typeface="Arial"/>
              <a:cs typeface="Arial"/>
              <a:sym typeface="Arial"/>
            </a:endParaRPr>
          </a:p>
          <a:p>
            <a:pPr indent="0" lvl="0" marL="0" rtl="0" algn="l">
              <a:lnSpc>
                <a:spcPct val="95000"/>
              </a:lnSpc>
              <a:spcBef>
                <a:spcPts val="1200"/>
              </a:spcBef>
              <a:spcAft>
                <a:spcPts val="1200"/>
              </a:spcAft>
              <a:buSzPts val="935"/>
              <a:buNone/>
            </a:pPr>
            <a:r>
              <a:t/>
            </a:r>
            <a:endParaRPr sz="1205">
              <a:solidFill>
                <a:srgbClr val="222222"/>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Planning uncertain movement</a:t>
            </a:r>
            <a:endParaRPr/>
          </a:p>
        </p:txBody>
      </p:sp>
      <p:sp>
        <p:nvSpPr>
          <p:cNvPr id="494" name="Google Shape;494;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22222"/>
                </a:solidFill>
              </a:rPr>
              <a:t>In robotics, uncertainty arises from partial observability of the environment and from the stochastic (or unmodeled) effects of the robot’s actions. Errors can also arise from the use of approximation algorithms such as particle filtering, which does not give the robot an exact belief state even if the environment is modeled perfectly.</a:t>
            </a:r>
            <a:endParaRPr>
              <a:solidFill>
                <a:srgbClr val="22222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sp>
        <p:nvSpPr>
          <p:cNvPr id="500" name="Google Shape;500;p77"/>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0" lvl="0" marL="0" rtl="0" algn="just">
              <a:lnSpc>
                <a:spcPct val="160000"/>
              </a:lnSpc>
              <a:spcBef>
                <a:spcPts val="600"/>
              </a:spcBef>
              <a:spcAft>
                <a:spcPts val="0"/>
              </a:spcAft>
              <a:buNone/>
            </a:pPr>
            <a:r>
              <a:rPr lang="en" sz="1100">
                <a:solidFill>
                  <a:srgbClr val="000000"/>
                </a:solidFill>
                <a:latin typeface="Arial"/>
                <a:ea typeface="Arial"/>
                <a:cs typeface="Arial"/>
                <a:sym typeface="Arial"/>
              </a:rPr>
              <a:t>The robotics has been instrumental in the various domains such as −</a:t>
            </a:r>
            <a:endParaRPr sz="1100">
              <a:solidFill>
                <a:srgbClr val="000000"/>
              </a:solidFill>
              <a:latin typeface="Arial"/>
              <a:ea typeface="Arial"/>
              <a:cs typeface="Arial"/>
              <a:sym typeface="Arial"/>
            </a:endParaRPr>
          </a:p>
          <a:p>
            <a:pPr indent="-298450" lvl="0" marL="889000" rtl="0" algn="l">
              <a:lnSpc>
                <a:spcPct val="150000"/>
              </a:lnSpc>
              <a:spcBef>
                <a:spcPts val="700"/>
              </a:spcBef>
              <a:spcAft>
                <a:spcPts val="0"/>
              </a:spcAft>
              <a:buClr>
                <a:srgbClr val="000000"/>
              </a:buClr>
              <a:buSzPts val="1100"/>
              <a:buFont typeface="Arial"/>
              <a:buChar char="●"/>
            </a:pPr>
            <a:r>
              <a:rPr lang="en" sz="1100">
                <a:solidFill>
                  <a:srgbClr val="000000"/>
                </a:solidFill>
                <a:latin typeface="Arial"/>
                <a:ea typeface="Arial"/>
                <a:cs typeface="Arial"/>
                <a:sym typeface="Arial"/>
              </a:rPr>
              <a:t>Industries − Robots are used for handling material, cutting, welding, color coating, drilling, polishing, etc.</a:t>
            </a:r>
            <a:endParaRPr sz="1100">
              <a:solidFill>
                <a:srgbClr val="000000"/>
              </a:solidFill>
              <a:latin typeface="Arial"/>
              <a:ea typeface="Arial"/>
              <a:cs typeface="Arial"/>
              <a:sym typeface="Arial"/>
            </a:endParaRPr>
          </a:p>
          <a:p>
            <a:pPr indent="-298450" lvl="0" marL="8890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Military − Autonomous robots can reach inaccessible and hazardous zones during war. A robot named </a:t>
            </a:r>
            <a:r>
              <a:rPr i="1" lang="en" sz="1100">
                <a:solidFill>
                  <a:srgbClr val="000000"/>
                </a:solidFill>
                <a:latin typeface="Arial"/>
                <a:ea typeface="Arial"/>
                <a:cs typeface="Arial"/>
                <a:sym typeface="Arial"/>
              </a:rPr>
              <a:t>Daksh</a:t>
            </a:r>
            <a:r>
              <a:rPr lang="en" sz="1100">
                <a:solidFill>
                  <a:srgbClr val="000000"/>
                </a:solidFill>
                <a:latin typeface="Arial"/>
                <a:ea typeface="Arial"/>
                <a:cs typeface="Arial"/>
                <a:sym typeface="Arial"/>
              </a:rPr>
              <a:t>, developed by Defense Research and Development Organization (DRDO), is in function to destroy life-threatening objects safely.</a:t>
            </a:r>
            <a:endParaRPr sz="1100">
              <a:solidFill>
                <a:srgbClr val="000000"/>
              </a:solidFill>
              <a:latin typeface="Arial"/>
              <a:ea typeface="Arial"/>
              <a:cs typeface="Arial"/>
              <a:sym typeface="Arial"/>
            </a:endParaRPr>
          </a:p>
          <a:p>
            <a:pPr indent="-298450" lvl="0" marL="8890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Medicine − The robots are capable of carrying out hundreds of clinical tests simultaneously, rehabilitating permanently disabled people, and performing complex surgeries such as brain tumors.</a:t>
            </a:r>
            <a:endParaRPr sz="1100">
              <a:solidFill>
                <a:srgbClr val="000000"/>
              </a:solidFill>
              <a:latin typeface="Arial"/>
              <a:ea typeface="Arial"/>
              <a:cs typeface="Arial"/>
              <a:sym typeface="Arial"/>
            </a:endParaRPr>
          </a:p>
          <a:p>
            <a:pPr indent="-298450" lvl="0" marL="8890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Exploration − The robot rock climbers used for space exploration, underwater drones used for ocean exploration are to name a few.</a:t>
            </a:r>
            <a:endParaRPr sz="1100">
              <a:solidFill>
                <a:srgbClr val="000000"/>
              </a:solidFill>
              <a:latin typeface="Arial"/>
              <a:ea typeface="Arial"/>
              <a:cs typeface="Arial"/>
              <a:sym typeface="Arial"/>
            </a:endParaRPr>
          </a:p>
          <a:p>
            <a:pPr indent="-298450" lvl="0" marL="889000" rtl="0" algn="l">
              <a:lnSpc>
                <a:spcPct val="150000"/>
              </a:lnSpc>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Entertainment − Disney’s engineers have created hundreds of robots for movie making.</a:t>
            </a:r>
            <a:endParaRPr sz="1100">
              <a:solidFill>
                <a:srgbClr val="000000"/>
              </a:solidFill>
              <a:latin typeface="Arial"/>
              <a:ea typeface="Arial"/>
              <a:cs typeface="Arial"/>
              <a:sym typeface="Arial"/>
            </a:endParaRPr>
          </a:p>
          <a:p>
            <a:pPr indent="0" lvl="0" marL="0" rtl="0" algn="l">
              <a:spcBef>
                <a:spcPts val="30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 of Language model</a:t>
            </a:r>
            <a:endParaRPr/>
          </a:p>
        </p:txBody>
      </p:sp>
      <p:sp>
        <p:nvSpPr>
          <p:cNvPr id="124" name="Google Shape;124;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222222"/>
              </a:buClr>
              <a:buSzPts val="1300"/>
              <a:buChar char="-"/>
            </a:pPr>
            <a:r>
              <a:rPr lang="en">
                <a:solidFill>
                  <a:srgbClr val="222222"/>
                </a:solidFill>
              </a:rPr>
              <a:t>Predict Next word: </a:t>
            </a:r>
            <a:r>
              <a:rPr b="1" lang="en">
                <a:solidFill>
                  <a:srgbClr val="222222"/>
                </a:solidFill>
              </a:rPr>
              <a:t>suggest completions for an email</a:t>
            </a:r>
            <a:r>
              <a:rPr lang="en">
                <a:solidFill>
                  <a:srgbClr val="222222"/>
                </a:solidFill>
              </a:rPr>
              <a:t> or text message</a:t>
            </a:r>
            <a:endParaRPr>
              <a:solidFill>
                <a:srgbClr val="222222"/>
              </a:solidFill>
            </a:endParaRPr>
          </a:p>
          <a:p>
            <a:pPr indent="-311150" lvl="0" marL="457200" rtl="0" algn="l">
              <a:spcBef>
                <a:spcPts val="0"/>
              </a:spcBef>
              <a:spcAft>
                <a:spcPts val="0"/>
              </a:spcAft>
              <a:buClr>
                <a:srgbClr val="222222"/>
              </a:buClr>
              <a:buSzPts val="1300"/>
              <a:buChar char="-"/>
            </a:pPr>
            <a:r>
              <a:rPr lang="en">
                <a:solidFill>
                  <a:srgbClr val="222222"/>
                </a:solidFill>
              </a:rPr>
              <a:t>C</a:t>
            </a:r>
            <a:r>
              <a:rPr lang="en">
                <a:solidFill>
                  <a:srgbClr val="222222"/>
                </a:solidFill>
              </a:rPr>
              <a:t>ompute which alterations to a text would make it more probable: </a:t>
            </a:r>
            <a:r>
              <a:rPr b="1" lang="en">
                <a:solidFill>
                  <a:srgbClr val="222222"/>
                </a:solidFill>
              </a:rPr>
              <a:t>suggest spelling</a:t>
            </a:r>
            <a:r>
              <a:rPr lang="en">
                <a:solidFill>
                  <a:srgbClr val="222222"/>
                </a:solidFill>
              </a:rPr>
              <a:t> or </a:t>
            </a:r>
            <a:r>
              <a:rPr b="1" lang="en">
                <a:solidFill>
                  <a:srgbClr val="222222"/>
                </a:solidFill>
              </a:rPr>
              <a:t>grammar</a:t>
            </a:r>
            <a:r>
              <a:rPr lang="en">
                <a:solidFill>
                  <a:srgbClr val="222222"/>
                </a:solidFill>
              </a:rPr>
              <a:t> </a:t>
            </a:r>
            <a:r>
              <a:rPr b="1" lang="en">
                <a:solidFill>
                  <a:srgbClr val="222222"/>
                </a:solidFill>
              </a:rPr>
              <a:t>corrections</a:t>
            </a:r>
            <a:r>
              <a:rPr lang="en">
                <a:solidFill>
                  <a:srgbClr val="222222"/>
                </a:solidFill>
              </a:rPr>
              <a:t>.</a:t>
            </a:r>
            <a:endParaRPr>
              <a:solidFill>
                <a:srgbClr val="222222"/>
              </a:solidFill>
            </a:endParaRPr>
          </a:p>
          <a:p>
            <a:pPr indent="-311150" lvl="0" marL="457200" rtl="0" algn="l">
              <a:spcBef>
                <a:spcPts val="0"/>
              </a:spcBef>
              <a:spcAft>
                <a:spcPts val="0"/>
              </a:spcAft>
              <a:buClr>
                <a:srgbClr val="222222"/>
              </a:buClr>
              <a:buSzPts val="1300"/>
              <a:buChar char="-"/>
            </a:pPr>
            <a:r>
              <a:rPr lang="en">
                <a:solidFill>
                  <a:srgbClr val="222222"/>
                </a:solidFill>
              </a:rPr>
              <a:t>With a pair of models, we can compute the most probable </a:t>
            </a:r>
            <a:r>
              <a:rPr b="1" lang="en">
                <a:solidFill>
                  <a:srgbClr val="222222"/>
                </a:solidFill>
              </a:rPr>
              <a:t>translation</a:t>
            </a:r>
            <a:r>
              <a:rPr lang="en">
                <a:solidFill>
                  <a:srgbClr val="222222"/>
                </a:solidFill>
              </a:rPr>
              <a:t> of a sentence: </a:t>
            </a:r>
            <a:r>
              <a:rPr b="1" lang="en">
                <a:solidFill>
                  <a:srgbClr val="222222"/>
                </a:solidFill>
              </a:rPr>
              <a:t>Machine Translation</a:t>
            </a:r>
            <a:endParaRPr b="1">
              <a:solidFill>
                <a:srgbClr val="222222"/>
              </a:solidFill>
            </a:endParaRPr>
          </a:p>
          <a:p>
            <a:pPr indent="-311150" lvl="0" marL="457200" rtl="0" algn="l">
              <a:spcBef>
                <a:spcPts val="0"/>
              </a:spcBef>
              <a:spcAft>
                <a:spcPts val="0"/>
              </a:spcAft>
              <a:buClr>
                <a:srgbClr val="222222"/>
              </a:buClr>
              <a:buSzPts val="1300"/>
              <a:buChar char="-"/>
            </a:pPr>
            <a:r>
              <a:rPr lang="en">
                <a:solidFill>
                  <a:srgbClr val="222222"/>
                </a:solidFill>
              </a:rPr>
              <a:t>With some example question/answer pairs as training data, we can compute the most likely answer to a question: </a:t>
            </a:r>
            <a:r>
              <a:rPr b="1" lang="en">
                <a:solidFill>
                  <a:srgbClr val="222222"/>
                </a:solidFill>
              </a:rPr>
              <a:t>Chatbots</a:t>
            </a:r>
            <a:endParaRPr b="1">
              <a:solidFill>
                <a:srgbClr val="22222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Bag of words Model</a:t>
            </a:r>
            <a:endParaRPr/>
          </a:p>
        </p:txBody>
      </p:sp>
      <p:sp>
        <p:nvSpPr>
          <p:cNvPr id="130" name="Google Shape;130;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222222"/>
                </a:solidFill>
              </a:rPr>
              <a:t>The bag-of-words model is a simplifying representation used in natural language processing and information retrieval (IR). In this model, a text (such as a sentence or a document) is represented as the bag (multiset) of its words, disregarding grammar and even word order but keeping multiplicity.</a:t>
            </a:r>
            <a:endParaRPr>
              <a:solidFill>
                <a:srgbClr val="22222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727650" y="594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Bag of words Model</a:t>
            </a:r>
            <a:endParaRPr/>
          </a:p>
          <a:p>
            <a:pPr indent="0" lvl="0" marL="0" rtl="0" algn="l">
              <a:spcBef>
                <a:spcPts val="0"/>
              </a:spcBef>
              <a:spcAft>
                <a:spcPts val="0"/>
              </a:spcAft>
              <a:buNone/>
            </a:pPr>
            <a:r>
              <a:t/>
            </a:r>
            <a:endParaRPr/>
          </a:p>
        </p:txBody>
      </p:sp>
      <p:sp>
        <p:nvSpPr>
          <p:cNvPr id="136" name="Google Shape;136;p21"/>
          <p:cNvSpPr txBox="1"/>
          <p:nvPr>
            <p:ph idx="1" type="body"/>
          </p:nvPr>
        </p:nvSpPr>
        <p:spPr>
          <a:xfrm>
            <a:off x="727650" y="1251400"/>
            <a:ext cx="7688700" cy="3892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050">
                <a:solidFill>
                  <a:srgbClr val="000000"/>
                </a:solidFill>
                <a:highlight>
                  <a:srgbClr val="F8F9FA"/>
                </a:highlight>
                <a:latin typeface="Courier New"/>
                <a:ea typeface="Courier New"/>
                <a:cs typeface="Courier New"/>
                <a:sym typeface="Courier New"/>
              </a:rPr>
              <a:t>Let’s say we have 2 text document:</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Courier New"/>
                <a:ea typeface="Courier New"/>
                <a:cs typeface="Courier New"/>
                <a:sym typeface="Courier New"/>
              </a:rPr>
              <a:t>Doc1: John likes to watch movies. Mary likes movies too.</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Doc2: Mary also likes to watch football games.</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202122"/>
                </a:solidFill>
                <a:highlight>
                  <a:srgbClr val="FFFFFF"/>
                </a:highlight>
                <a:latin typeface="Arial"/>
                <a:ea typeface="Arial"/>
                <a:cs typeface="Arial"/>
                <a:sym typeface="Arial"/>
              </a:rPr>
              <a:t>Based on these two text documents, a list is constructed as follows for each document:</a:t>
            </a:r>
            <a:endParaRPr sz="1050">
              <a:solidFill>
                <a:srgbClr val="202122"/>
              </a:solidFill>
              <a:highlight>
                <a:srgbClr val="FFFFFF"/>
              </a:highlight>
              <a:latin typeface="Arial"/>
              <a:ea typeface="Arial"/>
              <a:cs typeface="Arial"/>
              <a:sym typeface="Arial"/>
            </a:endParaRPr>
          </a:p>
          <a:p>
            <a:pPr indent="0" lvl="0" marL="0" rtl="0" algn="l">
              <a:spcBef>
                <a:spcPts val="500"/>
              </a:spcBef>
              <a:spcAft>
                <a:spcPts val="0"/>
              </a:spcAft>
              <a:buNone/>
            </a:pPr>
            <a:r>
              <a:rPr lang="en" sz="1050">
                <a:solidFill>
                  <a:srgbClr val="BA2121"/>
                </a:solidFill>
                <a:highlight>
                  <a:srgbClr val="F8F9FA"/>
                </a:highlight>
                <a:latin typeface="Courier New"/>
                <a:ea typeface="Courier New"/>
                <a:cs typeface="Courier New"/>
                <a:sym typeface="Courier New"/>
              </a:rPr>
              <a:t>"John"</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"movies"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"Mary"</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"movies"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"too"</a:t>
            </a:r>
            <a:br>
              <a:rPr lang="en" sz="1050">
                <a:solidFill>
                  <a:srgbClr val="000000"/>
                </a:solidFill>
                <a:highlight>
                  <a:srgbClr val="F8F9FA"/>
                </a:highlight>
                <a:latin typeface="Courier New"/>
                <a:ea typeface="Courier New"/>
                <a:cs typeface="Courier New"/>
                <a:sym typeface="Courier New"/>
              </a:rPr>
            </a:br>
            <a:r>
              <a:rPr lang="en" sz="1050">
                <a:solidFill>
                  <a:srgbClr val="BA2121"/>
                </a:solidFill>
                <a:highlight>
                  <a:srgbClr val="F8F9FA"/>
                </a:highlight>
                <a:latin typeface="Courier New"/>
                <a:ea typeface="Courier New"/>
                <a:cs typeface="Courier New"/>
                <a:sym typeface="Courier New"/>
              </a:rPr>
              <a:t>"Mary"</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"also"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"football"</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"games"</a:t>
            </a:r>
            <a:endParaRPr sz="1050">
              <a:solidFill>
                <a:srgbClr val="BA2121"/>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Arial"/>
                <a:ea typeface="Arial"/>
                <a:cs typeface="Arial"/>
                <a:sym typeface="Arial"/>
              </a:rPr>
              <a:t>Forming a Count Dictionary</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BoW1 </a:t>
            </a:r>
            <a:r>
              <a:rPr lang="en" sz="1050">
                <a:solidFill>
                  <a:srgbClr val="666666"/>
                </a:solidFill>
                <a:highlight>
                  <a:srgbClr val="F8F9FA"/>
                </a:highlight>
                <a:latin typeface="Courier New"/>
                <a:ea typeface="Courier New"/>
                <a:cs typeface="Courier New"/>
                <a:sym typeface="Courier New"/>
              </a:rPr>
              <a:t>=</a:t>
            </a:r>
            <a:r>
              <a:rPr lang="en" sz="1050">
                <a:solidFill>
                  <a:srgbClr val="000000"/>
                </a:solidFill>
                <a:highlight>
                  <a:srgbClr val="F8F9FA"/>
                </a:highlight>
                <a:latin typeface="Courier New"/>
                <a:ea typeface="Courier New"/>
                <a:cs typeface="Courier New"/>
                <a:sym typeface="Courier New"/>
              </a:rPr>
              <a:t> {</a:t>
            </a:r>
            <a:r>
              <a:rPr lang="en" sz="1050">
                <a:solidFill>
                  <a:srgbClr val="BA2121"/>
                </a:solidFill>
                <a:highlight>
                  <a:srgbClr val="F8F9FA"/>
                </a:highlight>
                <a:latin typeface="Courier New"/>
                <a:ea typeface="Courier New"/>
                <a:cs typeface="Courier New"/>
                <a:sym typeface="Courier New"/>
              </a:rPr>
              <a:t>"John"</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a:t>
            </a:r>
            <a:r>
              <a:rPr lang="en" sz="1050">
                <a:solidFill>
                  <a:srgbClr val="666666"/>
                </a:solidFill>
                <a:highlight>
                  <a:srgbClr val="F8F9FA"/>
                </a:highlight>
                <a:latin typeface="Courier New"/>
                <a:ea typeface="Courier New"/>
                <a:cs typeface="Courier New"/>
                <a:sym typeface="Courier New"/>
              </a:rPr>
              <a:t>:2</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"movies"</a:t>
            </a:r>
            <a:r>
              <a:rPr lang="en" sz="1050">
                <a:solidFill>
                  <a:srgbClr val="666666"/>
                </a:solidFill>
                <a:highlight>
                  <a:srgbClr val="F8F9FA"/>
                </a:highlight>
                <a:latin typeface="Courier New"/>
                <a:ea typeface="Courier New"/>
                <a:cs typeface="Courier New"/>
                <a:sym typeface="Courier New"/>
              </a:rPr>
              <a:t>:2</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"Mary"</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"too"</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BoW2 </a:t>
            </a:r>
            <a:r>
              <a:rPr lang="en" sz="1050">
                <a:solidFill>
                  <a:srgbClr val="666666"/>
                </a:solidFill>
                <a:highlight>
                  <a:srgbClr val="F8F9FA"/>
                </a:highlight>
                <a:latin typeface="Courier New"/>
                <a:ea typeface="Courier New"/>
                <a:cs typeface="Courier New"/>
                <a:sym typeface="Courier New"/>
              </a:rPr>
              <a:t>=</a:t>
            </a:r>
            <a:r>
              <a:rPr lang="en" sz="1050">
                <a:solidFill>
                  <a:srgbClr val="000000"/>
                </a:solidFill>
                <a:highlight>
                  <a:srgbClr val="F8F9FA"/>
                </a:highlight>
                <a:latin typeface="Courier New"/>
                <a:ea typeface="Courier New"/>
                <a:cs typeface="Courier New"/>
                <a:sym typeface="Courier New"/>
              </a:rPr>
              <a:t> {</a:t>
            </a:r>
            <a:r>
              <a:rPr lang="en" sz="1050">
                <a:solidFill>
                  <a:srgbClr val="BA2121"/>
                </a:solidFill>
                <a:highlight>
                  <a:srgbClr val="F8F9FA"/>
                </a:highlight>
                <a:latin typeface="Courier New"/>
                <a:ea typeface="Courier New"/>
                <a:cs typeface="Courier New"/>
                <a:sym typeface="Courier New"/>
              </a:rPr>
              <a:t>"Mary"</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"also"</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"likes"</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"to"</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"watch"</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"football"</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r>
              <a:rPr lang="en" sz="1050">
                <a:solidFill>
                  <a:srgbClr val="BA2121"/>
                </a:solidFill>
                <a:highlight>
                  <a:srgbClr val="F8F9FA"/>
                </a:highlight>
                <a:latin typeface="Courier New"/>
                <a:ea typeface="Courier New"/>
                <a:cs typeface="Courier New"/>
                <a:sym typeface="Courier New"/>
              </a:rPr>
              <a:t>"games"</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endParaRPr sz="1050">
              <a:solidFill>
                <a:srgbClr val="000000"/>
              </a:solidFill>
              <a:highlight>
                <a:srgbClr val="F8F9FA"/>
              </a:highlight>
              <a:latin typeface="Courier New"/>
              <a:ea typeface="Courier New"/>
              <a:cs typeface="Courier New"/>
              <a:sym typeface="Courier New"/>
            </a:endParaRPr>
          </a:p>
          <a:p>
            <a:pPr indent="0" lvl="0" marL="0" rtl="0" algn="l">
              <a:spcBef>
                <a:spcPts val="1200"/>
              </a:spcBef>
              <a:spcAft>
                <a:spcPts val="0"/>
              </a:spcAft>
              <a:buNone/>
            </a:pPr>
            <a:r>
              <a:rPr lang="en" sz="1050">
                <a:solidFill>
                  <a:srgbClr val="000000"/>
                </a:solidFill>
                <a:highlight>
                  <a:srgbClr val="F8F9FA"/>
                </a:highlight>
                <a:latin typeface="Arial"/>
                <a:ea typeface="Arial"/>
                <a:cs typeface="Arial"/>
                <a:sym typeface="Arial"/>
              </a:rPr>
              <a:t>Get list of unique words</a:t>
            </a:r>
            <a:br>
              <a:rPr lang="en" sz="1050">
                <a:solidFill>
                  <a:srgbClr val="000000"/>
                </a:solidFill>
                <a:highlight>
                  <a:srgbClr val="F8F9FA"/>
                </a:highlight>
                <a:latin typeface="Arial"/>
                <a:ea typeface="Arial"/>
                <a:cs typeface="Arial"/>
                <a:sym typeface="Arial"/>
              </a:rPr>
            </a:br>
            <a:r>
              <a:rPr lang="en" sz="1050">
                <a:solidFill>
                  <a:srgbClr val="4D5156"/>
                </a:solidFill>
                <a:highlight>
                  <a:srgbClr val="F8F9FA"/>
                </a:highlight>
                <a:latin typeface="Arial"/>
                <a:ea typeface="Arial"/>
                <a:cs typeface="Arial"/>
                <a:sym typeface="Arial"/>
              </a:rPr>
              <a:t>John, likes, to, watch, movies, Mary, too, also, football, games</a:t>
            </a:r>
            <a:endParaRPr sz="1050">
              <a:solidFill>
                <a:srgbClr val="4D5156"/>
              </a:solidFill>
              <a:highlight>
                <a:srgbClr val="F8F9FA"/>
              </a:highlight>
              <a:latin typeface="Arial"/>
              <a:ea typeface="Arial"/>
              <a:cs typeface="Arial"/>
              <a:sym typeface="Arial"/>
            </a:endParaRPr>
          </a:p>
          <a:p>
            <a:pPr indent="0" lvl="0" marL="0" rtl="0" algn="l">
              <a:spcBef>
                <a:spcPts val="1200"/>
              </a:spcBef>
              <a:spcAft>
                <a:spcPts val="0"/>
              </a:spcAft>
              <a:buNone/>
            </a:pPr>
            <a:r>
              <a:rPr lang="en" sz="1050">
                <a:solidFill>
                  <a:srgbClr val="222222"/>
                </a:solidFill>
                <a:highlight>
                  <a:srgbClr val="F8F9FA"/>
                </a:highlight>
                <a:latin typeface="Arial"/>
                <a:ea typeface="Arial"/>
                <a:cs typeface="Arial"/>
                <a:sym typeface="Arial"/>
              </a:rPr>
              <a:t>Form a Matrices</a:t>
            </a:r>
            <a:br>
              <a:rPr lang="en" sz="1050">
                <a:solidFill>
                  <a:srgbClr val="222222"/>
                </a:solidFill>
                <a:highlight>
                  <a:srgbClr val="F8F9FA"/>
                </a:highlight>
                <a:latin typeface="Arial"/>
                <a:ea typeface="Arial"/>
                <a:cs typeface="Arial"/>
                <a:sym typeface="Arial"/>
              </a:rPr>
            </a:b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0"/>
              </a:spcAft>
              <a:buNone/>
            </a:pPr>
            <a:r>
              <a:t/>
            </a:r>
            <a:endParaRPr sz="1050">
              <a:solidFill>
                <a:srgbClr val="222222"/>
              </a:solidFill>
              <a:highlight>
                <a:srgbClr val="F8F9FA"/>
              </a:highlight>
              <a:latin typeface="Arial"/>
              <a:ea typeface="Arial"/>
              <a:cs typeface="Arial"/>
              <a:sym typeface="Arial"/>
            </a:endParaRPr>
          </a:p>
          <a:p>
            <a:pPr indent="0" lvl="0" marL="0" rtl="0" algn="l">
              <a:spcBef>
                <a:spcPts val="1200"/>
              </a:spcBef>
              <a:spcAft>
                <a:spcPts val="1200"/>
              </a:spcAft>
              <a:buNone/>
            </a:pPr>
            <a:r>
              <a:rPr lang="en" sz="1050">
                <a:solidFill>
                  <a:srgbClr val="222222"/>
                </a:solidFill>
                <a:highlight>
                  <a:srgbClr val="F8F9FA"/>
                </a:highlight>
                <a:latin typeface="Courier New"/>
                <a:ea typeface="Courier New"/>
                <a:cs typeface="Courier New"/>
                <a:sym typeface="Courier New"/>
              </a:rPr>
              <a:t>So, Vector generated are:</a:t>
            </a:r>
            <a:br>
              <a:rPr lang="en" sz="1050">
                <a:solidFill>
                  <a:srgbClr val="222222"/>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Vec1 =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2</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2</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a:t>
            </a:r>
            <a:br>
              <a:rPr lang="en" sz="1050">
                <a:solidFill>
                  <a:srgbClr val="000000"/>
                </a:solidFill>
                <a:highlight>
                  <a:srgbClr val="F8F9FA"/>
                </a:highlight>
                <a:latin typeface="Courier New"/>
                <a:ea typeface="Courier New"/>
                <a:cs typeface="Courier New"/>
                <a:sym typeface="Courier New"/>
              </a:rPr>
            </a:br>
            <a:r>
              <a:rPr lang="en" sz="1050">
                <a:solidFill>
                  <a:srgbClr val="000000"/>
                </a:solidFill>
                <a:highlight>
                  <a:srgbClr val="F8F9FA"/>
                </a:highlight>
                <a:latin typeface="Courier New"/>
                <a:ea typeface="Courier New"/>
                <a:cs typeface="Courier New"/>
                <a:sym typeface="Courier New"/>
              </a:rPr>
              <a:t>Vec2 = </a:t>
            </a:r>
            <a:r>
              <a:rPr lang="en" sz="1050">
                <a:solidFill>
                  <a:srgbClr val="000000"/>
                </a:solidFill>
                <a:highlight>
                  <a:srgbClr val="F8F9FA"/>
                </a:highlight>
                <a:latin typeface="Courier New"/>
                <a:ea typeface="Courier New"/>
                <a:cs typeface="Courier New"/>
                <a:sym typeface="Courier New"/>
              </a:rPr>
              <a:t>[</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0</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 </a:t>
            </a:r>
            <a:r>
              <a:rPr lang="en" sz="1050">
                <a:solidFill>
                  <a:srgbClr val="666666"/>
                </a:solidFill>
                <a:highlight>
                  <a:srgbClr val="F8F9FA"/>
                </a:highlight>
                <a:latin typeface="Courier New"/>
                <a:ea typeface="Courier New"/>
                <a:cs typeface="Courier New"/>
                <a:sym typeface="Courier New"/>
              </a:rPr>
              <a:t>1</a:t>
            </a:r>
            <a:r>
              <a:rPr lang="en" sz="1050">
                <a:solidFill>
                  <a:srgbClr val="000000"/>
                </a:solidFill>
                <a:highlight>
                  <a:srgbClr val="F8F9FA"/>
                </a:highlight>
                <a:latin typeface="Courier New"/>
                <a:ea typeface="Courier New"/>
                <a:cs typeface="Courier New"/>
                <a:sym typeface="Courier New"/>
              </a:rPr>
              <a:t>]</a:t>
            </a:r>
            <a:endParaRPr/>
          </a:p>
        </p:txBody>
      </p:sp>
      <p:graphicFrame>
        <p:nvGraphicFramePr>
          <p:cNvPr id="137" name="Google Shape;137;p21"/>
          <p:cNvGraphicFramePr/>
          <p:nvPr/>
        </p:nvGraphicFramePr>
        <p:xfrm>
          <a:off x="811525" y="3587150"/>
          <a:ext cx="3000000" cy="3000000"/>
        </p:xfrm>
        <a:graphic>
          <a:graphicData uri="http://schemas.openxmlformats.org/drawingml/2006/table">
            <a:tbl>
              <a:tblPr>
                <a:noFill/>
                <a:tableStyleId>{EFFEE13E-B8F4-4602-B662-C1C78BA98530}</a:tableStyleId>
              </a:tblPr>
              <a:tblGrid>
                <a:gridCol w="628675"/>
                <a:gridCol w="628675"/>
                <a:gridCol w="628675"/>
                <a:gridCol w="628675"/>
                <a:gridCol w="628675"/>
                <a:gridCol w="628675"/>
                <a:gridCol w="628675"/>
                <a:gridCol w="628675"/>
                <a:gridCol w="628675"/>
                <a:gridCol w="628675"/>
                <a:gridCol w="628675"/>
              </a:tblGrid>
              <a:tr h="390625">
                <a:tc>
                  <a:txBody>
                    <a:bodyPr/>
                    <a:lstStyle/>
                    <a:p>
                      <a:pPr indent="0" lvl="0" marL="0" rtl="0" algn="l">
                        <a:spcBef>
                          <a:spcPts val="0"/>
                        </a:spcBef>
                        <a:spcAft>
                          <a:spcPts val="0"/>
                        </a:spcAft>
                        <a:buNone/>
                      </a:pPr>
                      <a:r>
                        <a:rPr lang="en" sz="700"/>
                        <a:t>words</a:t>
                      </a:r>
                      <a:endParaRPr sz="700"/>
                    </a:p>
                  </a:txBody>
                  <a:tcPr marT="91425" marB="91425" marR="91425" marL="91425"/>
                </a:tc>
                <a:tc>
                  <a:txBody>
                    <a:bodyPr/>
                    <a:lstStyle/>
                    <a:p>
                      <a:pPr indent="0" lvl="0" marL="0" rtl="0" algn="l">
                        <a:spcBef>
                          <a:spcPts val="0"/>
                        </a:spcBef>
                        <a:spcAft>
                          <a:spcPts val="0"/>
                        </a:spcAft>
                        <a:buNone/>
                      </a:pPr>
                      <a:r>
                        <a:rPr b="1" lang="en" sz="700"/>
                        <a:t>John</a:t>
                      </a:r>
                      <a:endParaRPr b="1" sz="700"/>
                    </a:p>
                  </a:txBody>
                  <a:tcPr marT="91425" marB="91425" marR="91425" marL="91425"/>
                </a:tc>
                <a:tc>
                  <a:txBody>
                    <a:bodyPr/>
                    <a:lstStyle/>
                    <a:p>
                      <a:pPr indent="0" lvl="0" marL="0" rtl="0" algn="l">
                        <a:spcBef>
                          <a:spcPts val="0"/>
                        </a:spcBef>
                        <a:spcAft>
                          <a:spcPts val="0"/>
                        </a:spcAft>
                        <a:buNone/>
                      </a:pPr>
                      <a:r>
                        <a:rPr b="1" lang="en" sz="700"/>
                        <a:t>likes</a:t>
                      </a:r>
                      <a:endParaRPr b="1" sz="700"/>
                    </a:p>
                  </a:txBody>
                  <a:tcPr marT="91425" marB="91425" marR="91425" marL="91425"/>
                </a:tc>
                <a:tc>
                  <a:txBody>
                    <a:bodyPr/>
                    <a:lstStyle/>
                    <a:p>
                      <a:pPr indent="0" lvl="0" marL="0" rtl="0" algn="l">
                        <a:spcBef>
                          <a:spcPts val="0"/>
                        </a:spcBef>
                        <a:spcAft>
                          <a:spcPts val="0"/>
                        </a:spcAft>
                        <a:buNone/>
                      </a:pPr>
                      <a:r>
                        <a:rPr b="1" lang="en" sz="700"/>
                        <a:t>to</a:t>
                      </a:r>
                      <a:endParaRPr b="1" sz="700"/>
                    </a:p>
                  </a:txBody>
                  <a:tcPr marT="91425" marB="91425" marR="91425" marL="91425"/>
                </a:tc>
                <a:tc>
                  <a:txBody>
                    <a:bodyPr/>
                    <a:lstStyle/>
                    <a:p>
                      <a:pPr indent="0" lvl="0" marL="0" rtl="0" algn="l">
                        <a:spcBef>
                          <a:spcPts val="0"/>
                        </a:spcBef>
                        <a:spcAft>
                          <a:spcPts val="0"/>
                        </a:spcAft>
                        <a:buNone/>
                      </a:pPr>
                      <a:r>
                        <a:rPr b="1" lang="en" sz="700"/>
                        <a:t>w</a:t>
                      </a:r>
                      <a:r>
                        <a:rPr b="1" lang="en" sz="700"/>
                        <a:t>atch </a:t>
                      </a:r>
                      <a:endParaRPr b="1" sz="700"/>
                    </a:p>
                  </a:txBody>
                  <a:tcPr marT="91425" marB="91425" marR="91425" marL="91425"/>
                </a:tc>
                <a:tc>
                  <a:txBody>
                    <a:bodyPr/>
                    <a:lstStyle/>
                    <a:p>
                      <a:pPr indent="0" lvl="0" marL="0" rtl="0" algn="l">
                        <a:spcBef>
                          <a:spcPts val="0"/>
                        </a:spcBef>
                        <a:spcAft>
                          <a:spcPts val="0"/>
                        </a:spcAft>
                        <a:buNone/>
                      </a:pPr>
                      <a:r>
                        <a:rPr b="1" lang="en" sz="700"/>
                        <a:t>movies</a:t>
                      </a:r>
                      <a:endParaRPr b="1" sz="700"/>
                    </a:p>
                  </a:txBody>
                  <a:tcPr marT="91425" marB="91425" marR="91425" marL="91425"/>
                </a:tc>
                <a:tc>
                  <a:txBody>
                    <a:bodyPr/>
                    <a:lstStyle/>
                    <a:p>
                      <a:pPr indent="0" lvl="0" marL="0" rtl="0" algn="l">
                        <a:spcBef>
                          <a:spcPts val="0"/>
                        </a:spcBef>
                        <a:spcAft>
                          <a:spcPts val="0"/>
                        </a:spcAft>
                        <a:buNone/>
                      </a:pPr>
                      <a:r>
                        <a:rPr b="1" lang="en" sz="700"/>
                        <a:t>Mary</a:t>
                      </a:r>
                      <a:endParaRPr b="1" sz="700"/>
                    </a:p>
                  </a:txBody>
                  <a:tcPr marT="91425" marB="91425" marR="91425" marL="91425"/>
                </a:tc>
                <a:tc>
                  <a:txBody>
                    <a:bodyPr/>
                    <a:lstStyle/>
                    <a:p>
                      <a:pPr indent="0" lvl="0" marL="0" rtl="0" algn="l">
                        <a:spcBef>
                          <a:spcPts val="0"/>
                        </a:spcBef>
                        <a:spcAft>
                          <a:spcPts val="0"/>
                        </a:spcAft>
                        <a:buNone/>
                      </a:pPr>
                      <a:r>
                        <a:rPr b="1" lang="en" sz="700"/>
                        <a:t>too</a:t>
                      </a:r>
                      <a:endParaRPr b="1" sz="700"/>
                    </a:p>
                  </a:txBody>
                  <a:tcPr marT="91425" marB="91425" marR="91425" marL="91425"/>
                </a:tc>
                <a:tc>
                  <a:txBody>
                    <a:bodyPr/>
                    <a:lstStyle/>
                    <a:p>
                      <a:pPr indent="0" lvl="0" marL="0" rtl="0" algn="l">
                        <a:spcBef>
                          <a:spcPts val="0"/>
                        </a:spcBef>
                        <a:spcAft>
                          <a:spcPts val="0"/>
                        </a:spcAft>
                        <a:buNone/>
                      </a:pPr>
                      <a:r>
                        <a:rPr b="1" lang="en" sz="700"/>
                        <a:t>also</a:t>
                      </a:r>
                      <a:endParaRPr b="1" sz="700"/>
                    </a:p>
                  </a:txBody>
                  <a:tcPr marT="91425" marB="91425" marR="91425" marL="91425"/>
                </a:tc>
                <a:tc>
                  <a:txBody>
                    <a:bodyPr/>
                    <a:lstStyle/>
                    <a:p>
                      <a:pPr indent="0" lvl="0" marL="0" rtl="0" algn="l">
                        <a:spcBef>
                          <a:spcPts val="0"/>
                        </a:spcBef>
                        <a:spcAft>
                          <a:spcPts val="0"/>
                        </a:spcAft>
                        <a:buNone/>
                      </a:pPr>
                      <a:r>
                        <a:rPr b="1" lang="en" sz="700"/>
                        <a:t>football</a:t>
                      </a:r>
                      <a:endParaRPr b="1" sz="700"/>
                    </a:p>
                  </a:txBody>
                  <a:tcPr marT="91425" marB="91425" marR="91425" marL="91425"/>
                </a:tc>
                <a:tc>
                  <a:txBody>
                    <a:bodyPr/>
                    <a:lstStyle/>
                    <a:p>
                      <a:pPr indent="0" lvl="0" marL="0" rtl="0" algn="l">
                        <a:spcBef>
                          <a:spcPts val="0"/>
                        </a:spcBef>
                        <a:spcAft>
                          <a:spcPts val="0"/>
                        </a:spcAft>
                        <a:buNone/>
                      </a:pPr>
                      <a:r>
                        <a:rPr b="1" lang="en" sz="700"/>
                        <a:t>games</a:t>
                      </a:r>
                      <a:endParaRPr b="1" sz="700"/>
                    </a:p>
                  </a:txBody>
                  <a:tcPr marT="91425" marB="91425" marR="91425" marL="91425"/>
                </a:tc>
              </a:tr>
              <a:tr h="298425">
                <a:tc>
                  <a:txBody>
                    <a:bodyPr/>
                    <a:lstStyle/>
                    <a:p>
                      <a:pPr indent="0" lvl="0" marL="0" rtl="0" algn="l">
                        <a:spcBef>
                          <a:spcPts val="0"/>
                        </a:spcBef>
                        <a:spcAft>
                          <a:spcPts val="0"/>
                        </a:spcAft>
                        <a:buNone/>
                      </a:pPr>
                      <a:r>
                        <a:rPr lang="en" sz="700"/>
                        <a:t>Doc1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2</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2</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r>
              <a:tr h="298425">
                <a:tc>
                  <a:txBody>
                    <a:bodyPr/>
                    <a:lstStyle/>
                    <a:p>
                      <a:pPr indent="0" lvl="0" marL="0" rtl="0" algn="l">
                        <a:spcBef>
                          <a:spcPts val="0"/>
                        </a:spcBef>
                        <a:spcAft>
                          <a:spcPts val="0"/>
                        </a:spcAft>
                        <a:buNone/>
                      </a:pPr>
                      <a:r>
                        <a:rPr lang="en" sz="700"/>
                        <a:t>Doc2</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0</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c>
                  <a:txBody>
                    <a:bodyPr/>
                    <a:lstStyle/>
                    <a:p>
                      <a:pPr indent="0" lvl="0" marL="0" rtl="0" algn="l">
                        <a:spcBef>
                          <a:spcPts val="0"/>
                        </a:spcBef>
                        <a:spcAft>
                          <a:spcPts val="0"/>
                        </a:spcAft>
                        <a:buNone/>
                      </a:pPr>
                      <a:r>
                        <a:rPr lang="en" sz="700"/>
                        <a:t>1</a:t>
                      </a:r>
                      <a:endParaRPr sz="7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